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9" r:id="rId3"/>
    <p:sldId id="281" r:id="rId4"/>
    <p:sldId id="270" r:id="rId5"/>
    <p:sldId id="259" r:id="rId6"/>
    <p:sldId id="265" r:id="rId7"/>
    <p:sldId id="264" r:id="rId8"/>
    <p:sldId id="276" r:id="rId9"/>
    <p:sldId id="280" r:id="rId10"/>
    <p:sldId id="266" r:id="rId11"/>
    <p:sldId id="268" r:id="rId12"/>
    <p:sldId id="272" r:id="rId13"/>
    <p:sldId id="263" r:id="rId14"/>
    <p:sldId id="273" r:id="rId15"/>
    <p:sldId id="275" r:id="rId16"/>
    <p:sldId id="271" r:id="rId17"/>
    <p:sldId id="279" r:id="rId18"/>
    <p:sldId id="277" r:id="rId19"/>
    <p:sldId id="278" r:id="rId20"/>
    <p:sldId id="285" r:id="rId21"/>
    <p:sldId id="260" r:id="rId22"/>
    <p:sldId id="258" r:id="rId23"/>
    <p:sldId id="267" r:id="rId24"/>
    <p:sldId id="274" r:id="rId25"/>
    <p:sldId id="283" r:id="rId26"/>
    <p:sldId id="284" r:id="rId27"/>
    <p:sldId id="286" r:id="rId28"/>
    <p:sldId id="261" r:id="rId29"/>
    <p:sldId id="262" r:id="rId30"/>
    <p:sldId id="282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84535" autoAdjust="0"/>
  </p:normalViewPr>
  <p:slideViewPr>
    <p:cSldViewPr snapToGrid="0">
      <p:cViewPr>
        <p:scale>
          <a:sx n="100" d="100"/>
          <a:sy n="100" d="100"/>
        </p:scale>
        <p:origin x="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FF71B-BFBE-4CCA-8C8F-7BB92CBF20D4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72BAF-14B9-4CC0-9D19-D63CF33E7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01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t.historicengland.org.uk/remote/content.historicengland.org.uk/content/research/images/landscape-areas/south-west/lidar-dsm-dtm-savernak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rchaero.com/Grezac.jpg" TargetMode="External"/><Relationship Id="rId4" Type="http://schemas.openxmlformats.org/officeDocument/2006/relationships/hyperlink" Target="https://historicengland.org.uk/research/current/discover-and-understand/landscap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8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29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I’ve explained what happens inside the network but let me also show you</a:t>
            </a:r>
            <a:r>
              <a:rPr lang="en-GB" baseline="0" dirty="0" smtClean="0"/>
              <a:t> this video by the brilliant </a:t>
            </a:r>
            <a:r>
              <a:rPr lang="en-GB" baseline="0" dirty="0" err="1" smtClean="0"/>
              <a:t>Otavio</a:t>
            </a:r>
            <a:r>
              <a:rPr lang="en-GB" baseline="0" dirty="0" smtClean="0"/>
              <a:t> Good because he’s brilliant and made a real time demo. And people learn best by repetition and different explanations. This is going to be a nice 3D representation of a network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53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Replicating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kaggle</a:t>
            </a:r>
            <a:r>
              <a:rPr lang="en-GB" baseline="0" dirty="0" smtClean="0"/>
              <a:t> competitions for archaeological datasets. Super useful kernels that they open source like https://www.kaggle.com/philschmidt/multilabel-classification-rainforest-eda.  </a:t>
            </a:r>
            <a:r>
              <a:rPr lang="en-GB" dirty="0" smtClean="0"/>
              <a:t>Search</a:t>
            </a:r>
            <a:r>
              <a:rPr lang="en-GB" baseline="0" dirty="0" smtClean="0"/>
              <a:t> archaeology vs </a:t>
            </a:r>
            <a:r>
              <a:rPr lang="en-GB" dirty="0" smtClean="0"/>
              <a:t>satellite imagery </a:t>
            </a:r>
            <a:r>
              <a:rPr lang="en-GB" dirty="0" err="1" smtClean="0"/>
              <a:t>cnn</a:t>
            </a:r>
            <a:r>
              <a:rPr lang="en-GB" dirty="0" smtClean="0"/>
              <a:t> segmentation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81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thought</a:t>
            </a:r>
            <a:r>
              <a:rPr lang="en-GB" baseline="0" dirty="0" smtClean="0"/>
              <a:t> there might be some interest in this based on my presentation last year.  6 out of 9 papers are Deep Learning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4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 of Cambridge (2006) Lidar-derived images showing the effect of processing to remove the forest canopy. The image on the left is derived from the first return and shows the tops of the trees; that on the right shows the archaeology beneath the canopy. © The image is © Historic England;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© Forestry Commission. Available from: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https://content.historicengland.org.uk/remote/content.historicengland.org.uk/content/research/images/landscape-areas/south-west/lidar-dsm-dtm-savernake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29/10/2017].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Ma, H., Song, J. and Wang, J. (2015) Forest Canopy LAI and Vertical FAVD Profile Inversion from Airborne Full-Waveform LiDAR Data Based on a Radiative Transfer Model.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Sensing,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 (2), 1897.</a:t>
            </a:r>
            <a:endParaRPr lang="en-GB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Aerial</a:t>
            </a:r>
            <a:r>
              <a:rPr lang="en-GB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photography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 England (2016) Cropmarks are differences in the colour and / or height of a crop. The variation in growth is caused by what is present below the plough-soil. The patterns of buried remains are best viewed from the air  © Historic England Available from: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https://historicengland.org.uk/research/current/discover-and-understand/landscapes/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23/02/2016].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Dassié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(2007)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protohistorique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© J.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Dassié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Grande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nécropole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gauloise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funéraires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Circulaires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carrés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tailles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"monuments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funéraires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abritaient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sépultures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incinération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 from: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http://archaero.com/Grezac.jpg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[Accessed 29/10/2017].</a:t>
            </a:r>
            <a:endParaRPr lang="en-GB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and hyper-spectral data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Lasaponara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Masini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2012a. Image Enhancement, Feature Extraction and Geospatial Analysis in an Archaeological Perspective.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In: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Lasaponara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Masini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N. (eds.)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Remote Sensing: a New Tool for Archaeology.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York: Springer.</a:t>
            </a:r>
            <a:r>
              <a:rPr lang="en-GB" dirty="0" smtClean="0"/>
              <a:t>)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on Multi and hyper-spectral data from </a:t>
            </a:r>
            <a:r>
              <a:rPr lang="en-GB" sz="1200" dirty="0" smtClean="0">
                <a:solidFill>
                  <a:prstClr val="black"/>
                </a:solidFill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Historic England 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 smtClean="0"/>
              <a:t>https://historicengland.org.uk/research/methods/airborne-remote-sensing/satellite-and-ms-imagery/  :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particularly useful factor that satellite imagery has over conventional photography is that most provide multi-spectral data., Rather than just the standard visible spectrum, Near infra-red (NIR) and several other wavelengths are recorded.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manipulating the different wavelengths it is possible to reveal features not otherwise easily discernible.. This is particularly valuable for environmental monitoring, but also has some potential for archaeological survey.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Multi-spectral data can also be captured from airborne platforms, and the higher resolution data available from systems such as CASI is more useful for archaeological purposes than satellite sourced data.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multispectral (M/S) data airborne platforms (and indeed a small range of satellites) also have the capacity to collect hyperspectral (H/S) data. A multispectral sensor may have a number of discrete bands within the spectrum from the visible to the longwave infrared.  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hyperspectral sensor, in contrast, will deal with numerous narrow bands over a continuous spectral range. This allows the sensor to produce the spectra for all pixels in a given scene and allows much more subtle and varied analysis.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resolution in both M/S and H/S sensors over the past few years have again made this an area that is of interest to 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1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 algorithm</a:t>
            </a:r>
          </a:p>
          <a:p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Zingman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I.,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Saupe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D., and Lambers, K. 2015. Detection of incomplete rectangular contours with application in archaeology.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Technical Report, University of Konstanz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GB" b="1" dirty="0" smtClean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Lucida Sans" panose="020B0602030504020204" pitchFamily="34" charset="0"/>
              </a:rPr>
              <a:t>Template matching with morphometric derivatives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Schneider, A.,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Takla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M., Nicolay, A.,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Raab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A.,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Raab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2015. A Template-matching Approach Combining Morphometric Variables for Automated Mapping of Charcoal Kiln Sites.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Archaeological Prospection,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</a:t>
            </a:r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45-62.</a:t>
            </a:r>
            <a:endParaRPr lang="en-GB" b="1" dirty="0" smtClean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Lucida Sans" panose="020B0602030504020204" pitchFamily="34" charset="0"/>
              </a:rPr>
              <a:t>Object Based Image Analysis and Adaptive template matching</a:t>
            </a:r>
            <a:r>
              <a:rPr lang="en-GB" b="1" baseline="0" dirty="0" smtClean="0">
                <a:latin typeface="Lucida Sans" panose="020B0602030504020204" pitchFamily="34" charset="0"/>
              </a:rPr>
              <a:t> from:</a:t>
            </a:r>
            <a:endParaRPr lang="en-GB" b="1" dirty="0" smtClean="0">
              <a:latin typeface="Lucida Sans" panose="020B0602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Kramer, I. (2015)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archaeological reaction to the remote sensing data explosion. Reviewing the research on semi-automated pattern recognition and assessing the potential to integrate artificial intelligence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MSc, University of Southampton.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4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494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engineering</a:t>
            </a:r>
            <a:r>
              <a:rPr lang="en-GB" baseline="0" dirty="0" smtClean="0"/>
              <a:t> image: https://www.linkedin.com/pulse/feature-engineering-data-scientists-secret-sauce-ashish-kumar/?trk=prof-post</a:t>
            </a:r>
          </a:p>
          <a:p>
            <a:r>
              <a:rPr lang="en-GB" baseline="0" dirty="0" smtClean="0"/>
              <a:t>Feature learning image: https://www.microsoft.com/net/learn/apps/machine-learning-and-ai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4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Zingman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Saupe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Penatti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O.A. and Lambers, K. (2016) Detection of fragmented rectangular enclosures in very high resolution remote sensing images.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Transactions on Geoscience and Remote Sensing,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54 (8), 4580-4593.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Trier, Ø.D.,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Salberg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A.-B., Holger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Pilø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Marius Johansen, H.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Aarsten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(2016) Semi-automatic mapping of cultural heritage from airborne laser scanning using deep learning 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EGU General Assembly Conference Abstracts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5716.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998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thought</a:t>
            </a:r>
            <a:r>
              <a:rPr lang="en-GB" baseline="0" dirty="0" smtClean="0"/>
              <a:t> there might be some interest in this based on my presentation last year.  6 out of 9 papers are Deep Learning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72BAF-14B9-4CC0-9D19-D63CF33E71D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4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7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84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7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32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3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09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6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51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3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9F56-5C8E-496F-9490-22981E6F1B37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70EA9-3D3B-4478-9480-DD6CEB010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54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iskramer.com/" TargetMode="External"/><Relationship Id="rId2" Type="http://schemas.openxmlformats.org/officeDocument/2006/relationships/hyperlink" Target="mailto:i.kramer@soton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.kramer@soton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://www.iriskramer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qm9vsf_hvU" TargetMode="External"/><Relationship Id="rId5" Type="http://schemas.openxmlformats.org/officeDocument/2006/relationships/hyperlink" Target="https://youtu.be/Oqm9vsf_hvU?t=4m23s" TargetMode="Externa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CmydtFDTGs" TargetMode="Externa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tl-satellite-imagery-feature-detec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xiv-sanity.com/" TargetMode="External"/><Relationship Id="rId4" Type="http://schemas.openxmlformats.org/officeDocument/2006/relationships/hyperlink" Target="https://www.kaggle.com/c/planet-understanding-the-amazon-from-spa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users.ecs.soton.ac.uk/jsh2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5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W13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 </a:t>
            </a:r>
            <a:r>
              <a:rPr lang="en-GB" dirty="0"/>
              <a:t>basics of deep learning for archaeological site detection on remote sensor </a:t>
            </a:r>
            <a:r>
              <a:rPr lang="en-GB" dirty="0" smtClean="0"/>
              <a:t>data.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512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By Iris Kramer and Jonathon Hare</a:t>
            </a:r>
          </a:p>
          <a:p>
            <a:endParaRPr lang="en-GB" dirty="0" smtClean="0"/>
          </a:p>
          <a:p>
            <a:r>
              <a:rPr lang="en-GB" dirty="0"/>
              <a:t>Email: </a:t>
            </a:r>
            <a:r>
              <a:rPr lang="en-GB" u="sng" dirty="0">
                <a:hlinkClick r:id="rId2"/>
              </a:rPr>
              <a:t>i.kramer@soton.ac.uk</a:t>
            </a:r>
            <a:endParaRPr lang="en-GB" u="sng" dirty="0"/>
          </a:p>
          <a:p>
            <a:r>
              <a:rPr lang="en-GB" u="sng" dirty="0"/>
              <a:t>Twitter: @</a:t>
            </a:r>
            <a:r>
              <a:rPr lang="en-GB" u="sng" dirty="0" err="1"/>
              <a:t>ickkramer</a:t>
            </a:r>
            <a:r>
              <a:rPr lang="en-GB" u="sng" dirty="0"/>
              <a:t> </a:t>
            </a:r>
            <a:endParaRPr lang="en-GB" dirty="0"/>
          </a:p>
          <a:p>
            <a:r>
              <a:rPr lang="en-GB" u="sng" dirty="0">
                <a:hlinkClick r:id="rId3"/>
              </a:rPr>
              <a:t>iriskramer.com</a:t>
            </a:r>
            <a:r>
              <a:rPr lang="en-GB" dirty="0"/>
              <a:t> 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30044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6096"/>
          <a:stretch/>
        </p:blipFill>
        <p:spPr>
          <a:xfrm>
            <a:off x="7894539" y="1190625"/>
            <a:ext cx="3793409" cy="2124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Remote Sensing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3742886"/>
            <a:ext cx="2199546" cy="2160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995" y="3308715"/>
            <a:ext cx="91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ea typeface="Georgia" charset="0"/>
                <a:cs typeface="Georgia" charset="0"/>
              </a:rPr>
              <a:t>LiDAR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9492" y="2803080"/>
            <a:ext cx="384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ea typeface="Georgia" charset="0"/>
                <a:cs typeface="Georgia" charset="0"/>
              </a:rPr>
              <a:t>Aerial photography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74628" y="3314700"/>
            <a:ext cx="3329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400" dirty="0">
                <a:solidFill>
                  <a:prstClr val="black"/>
                </a:solidFill>
                <a:ea typeface="Georgia" charset="0"/>
                <a:cs typeface="Georgia" charset="0"/>
              </a:rPr>
              <a:t>Multi and </a:t>
            </a:r>
            <a:r>
              <a:rPr lang="en-GB" sz="2400" dirty="0" smtClean="0">
                <a:solidFill>
                  <a:prstClr val="black"/>
                </a:solidFill>
                <a:ea typeface="Georgia" charset="0"/>
                <a:cs typeface="Georgia" charset="0"/>
              </a:rPr>
              <a:t>hyper-spectral </a:t>
            </a:r>
            <a:r>
              <a:rPr lang="en-GB" sz="2400" dirty="0">
                <a:solidFill>
                  <a:prstClr val="black"/>
                </a:solidFill>
                <a:ea typeface="Georgia" charset="0"/>
                <a:cs typeface="Georgia" charset="0"/>
              </a:rPr>
              <a:t>data</a:t>
            </a:r>
            <a:endParaRPr lang="en-GB" sz="2400" dirty="0">
              <a:solidFill>
                <a:prstClr val="black"/>
              </a:solidFill>
              <a:ea typeface="Georgia" charset="0"/>
              <a:cs typeface="Georgia" charset="0"/>
            </a:endParaRPr>
          </a:p>
        </p:txBody>
      </p:sp>
      <p:pic>
        <p:nvPicPr>
          <p:cNvPr id="1026" name="Picture 2" descr="Image result for Phenological and spectral characteristics linked to the presence of crop-marks. In the lower part of figure the QuickBird spectral range are repor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34" y="4265779"/>
            <a:ext cx="3650618" cy="13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geoawesomeness.com/wp-content/uploads/2014/02/lidar-savernake.gif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1" b="27536"/>
          <a:stretch/>
        </p:blipFill>
        <p:spPr bwMode="auto">
          <a:xfrm>
            <a:off x="674728" y="1717845"/>
            <a:ext cx="3914775" cy="1608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03" y="3326300"/>
            <a:ext cx="3305036" cy="2151307"/>
          </a:xfrm>
          <a:prstGeom prst="rect">
            <a:avLst/>
          </a:prstGeom>
          <a:noFill/>
        </p:spPr>
      </p:pic>
      <p:pic>
        <p:nvPicPr>
          <p:cNvPr id="18" name="Picture 17" descr="\\filestore.soton.ac.uk\users\ick1r17\mydocuments\files\presenting\imageedit_17_3039662215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31" y="1374330"/>
            <a:ext cx="246316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774809" y="5879390"/>
            <a:ext cx="303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Top: 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schematic drawing of cropmark </a:t>
            </a:r>
            <a:r>
              <a:rPr lang="en-GB" sz="9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anatomy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(Historic England, 2016). Bottom: </a:t>
            </a:r>
            <a:r>
              <a:rPr lang="en-GB" sz="9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Cropmarks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of various funerary monuments as seen 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an aerial image in </a:t>
            </a:r>
            <a:r>
              <a:rPr lang="en-GB" sz="9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Grezac</a:t>
            </a:r>
            <a:r>
              <a:rPr lang="en-GB" sz="900" dirty="0">
                <a:ea typeface="Times New Roman" panose="02020603050405020304" pitchFamily="18" charset="0"/>
                <a:cs typeface="Times New Roman" panose="02020603050405020304" pitchFamily="18" charset="0"/>
              </a:rPr>
              <a:t>, France 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Dassié</a:t>
            </a:r>
            <a:r>
              <a:rPr lang="en-GB" sz="9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2007).</a:t>
            </a:r>
            <a:endParaRPr lang="en-GB" sz="9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5903794"/>
            <a:ext cx="4211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Top: LiDAR data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processed to a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(top-left) and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DTM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(top-right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 The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DTM reveals slight elevation differences under this forest canopy in Savernake, Wiltshire (University of Cambridge, 2006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 Bottom: The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process of point data captured by a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survey 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(Ma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al., 2015). </a:t>
            </a:r>
            <a:endParaRPr lang="en-GB" sz="900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74628" y="5879390"/>
            <a:ext cx="413448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00430" algn="l"/>
              </a:tabLst>
            </a:pP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Top: comparative </a:t>
            </a:r>
            <a:r>
              <a:rPr lang="en-GB" sz="900" b="1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multispectral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imagery of prehistoric field systems near Stonehenge (Historic England). Bottom: </a:t>
            </a:r>
            <a:r>
              <a:rPr lang="en-GB" sz="900" b="1" dirty="0" err="1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Phenological</a:t>
            </a:r>
            <a:r>
              <a:rPr lang="en-GB" sz="900" b="1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900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and spectral characteristics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linked to the presence of 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crop-marks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dirty="0" err="1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Lasaponara</a:t>
            </a:r>
            <a:r>
              <a:rPr lang="en-GB" sz="900" dirty="0" smtClean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900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Masini</a:t>
            </a:r>
            <a:r>
              <a:rPr lang="en-GB" sz="9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2012a, 26).</a:t>
            </a:r>
            <a:endParaRPr lang="en-GB" sz="900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68714" y="728960"/>
            <a:ext cx="3845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ea typeface="Georgia" charset="0"/>
                <a:cs typeface="Georgia" charset="0"/>
              </a:rPr>
              <a:t>Satellite imagery</a:t>
            </a:r>
            <a:endParaRPr lang="en-GB" sz="2400" dirty="0"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Automation anno 2015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72000"/>
            <a:biLevel thresh="25000"/>
          </a:blip>
          <a:srcRect l="-1301" t="-5466" b="-3431"/>
          <a:stretch/>
        </p:blipFill>
        <p:spPr>
          <a:xfrm>
            <a:off x="8497712" y="6042223"/>
            <a:ext cx="1327609" cy="34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8925"/>
          <a:stretch/>
        </p:blipFill>
        <p:spPr>
          <a:xfrm>
            <a:off x="935274" y="1963249"/>
            <a:ext cx="4542020" cy="1496821"/>
          </a:xfrm>
          <a:prstGeom prst="rect">
            <a:avLst/>
          </a:prstGeom>
        </p:spPr>
      </p:pic>
      <p:grpSp>
        <p:nvGrpSpPr>
          <p:cNvPr id="6" name="Shape 376"/>
          <p:cNvGrpSpPr/>
          <p:nvPr/>
        </p:nvGrpSpPr>
        <p:grpSpPr>
          <a:xfrm>
            <a:off x="935274" y="4318888"/>
            <a:ext cx="4126631" cy="2392213"/>
            <a:chOff x="4251491" y="3240542"/>
            <a:chExt cx="4490882" cy="2463474"/>
          </a:xfrm>
        </p:grpSpPr>
        <p:grpSp>
          <p:nvGrpSpPr>
            <p:cNvPr id="7" name="Shape 377"/>
            <p:cNvGrpSpPr/>
            <p:nvPr/>
          </p:nvGrpSpPr>
          <p:grpSpPr>
            <a:xfrm>
              <a:off x="4251491" y="4626864"/>
              <a:ext cx="4490882" cy="1077152"/>
              <a:chOff x="4251491" y="4626864"/>
              <a:chExt cx="4490882" cy="1077152"/>
            </a:xfrm>
          </p:grpSpPr>
          <p:pic>
            <p:nvPicPr>
              <p:cNvPr id="20" name="Shape 378" descr="H:\1Iris Filestore\MSc Thesis\Analysis\eCognition\Snapshots Cognition\brightness.PNG"/>
              <p:cNvPicPr preferRelativeResize="0"/>
              <p:nvPr/>
            </p:nvPicPr>
            <p:blipFill rotWithShape="1">
              <a:blip r:embed="rId5">
                <a:alphaModFix amt="90000"/>
              </a:blip>
              <a:srcRect t="57078" b="4395"/>
              <a:stretch/>
            </p:blipFill>
            <p:spPr>
              <a:xfrm>
                <a:off x="4251491" y="4626864"/>
                <a:ext cx="4490882" cy="9933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Shape 379"/>
              <p:cNvSpPr/>
              <p:nvPr/>
            </p:nvSpPr>
            <p:spPr>
              <a:xfrm>
                <a:off x="7328953" y="4750801"/>
                <a:ext cx="1394914" cy="953215"/>
              </a:xfrm>
              <a:prstGeom prst="rect">
                <a:avLst/>
              </a:prstGeom>
              <a:solidFill>
                <a:srgbClr val="1E4E79">
                  <a:alpha val="78823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Shape 380"/>
            <p:cNvGrpSpPr/>
            <p:nvPr/>
          </p:nvGrpSpPr>
          <p:grpSpPr>
            <a:xfrm>
              <a:off x="4267466" y="3240542"/>
              <a:ext cx="4468778" cy="1388390"/>
              <a:chOff x="4267466" y="1767497"/>
              <a:chExt cx="4468778" cy="1388390"/>
            </a:xfrm>
          </p:grpSpPr>
          <p:grpSp>
            <p:nvGrpSpPr>
              <p:cNvPr id="9" name="Shape 381"/>
              <p:cNvGrpSpPr/>
              <p:nvPr/>
            </p:nvGrpSpPr>
            <p:grpSpPr>
              <a:xfrm>
                <a:off x="4267466" y="1767497"/>
                <a:ext cx="2262837" cy="1388390"/>
                <a:chOff x="4267466" y="1767497"/>
                <a:chExt cx="2262837" cy="1388390"/>
              </a:xfrm>
            </p:grpSpPr>
            <p:pic>
              <p:nvPicPr>
                <p:cNvPr id="16" name="Shape 382" descr="H:\1Iris Filestore\MSc Thesis\Analysis\eCognition\Snapshots Cognition\brightness3.PNG"/>
                <p:cNvPicPr preferRelativeResize="0"/>
                <p:nvPr/>
              </p:nvPicPr>
              <p:blipFill rotWithShape="1">
                <a:blip r:embed="rId6">
                  <a:alphaModFix amt="90000"/>
                </a:blip>
                <a:srcRect b="522"/>
                <a:stretch/>
              </p:blipFill>
              <p:spPr>
                <a:xfrm>
                  <a:off x="4267466" y="1768722"/>
                  <a:ext cx="2236470" cy="1387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Shape 383"/>
                <p:cNvSpPr/>
                <p:nvPr/>
              </p:nvSpPr>
              <p:spPr>
                <a:xfrm>
                  <a:off x="5523467" y="2463114"/>
                  <a:ext cx="1006835" cy="131805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Shape 384"/>
                <p:cNvSpPr/>
                <p:nvPr/>
              </p:nvSpPr>
              <p:spPr>
                <a:xfrm>
                  <a:off x="5528616" y="1767497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Shape 385"/>
                <p:cNvSpPr/>
                <p:nvPr/>
              </p:nvSpPr>
              <p:spPr>
                <a:xfrm>
                  <a:off x="5528614" y="2612308"/>
                  <a:ext cx="985083" cy="537544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Shape 386"/>
              <p:cNvGrpSpPr/>
              <p:nvPr/>
            </p:nvGrpSpPr>
            <p:grpSpPr>
              <a:xfrm>
                <a:off x="6499416" y="1767497"/>
                <a:ext cx="2236828" cy="1383030"/>
                <a:chOff x="6499416" y="1767497"/>
                <a:chExt cx="2236828" cy="1383030"/>
              </a:xfrm>
            </p:grpSpPr>
            <p:pic>
              <p:nvPicPr>
                <p:cNvPr id="11" name="Shape 387" descr="H:\1Iris Filestore\MSc Thesis\Analysis\eCognition\Snapshots Cognition\brightness4.PNG"/>
                <p:cNvPicPr preferRelativeResize="0"/>
                <p:nvPr/>
              </p:nvPicPr>
              <p:blipFill rotWithShape="1">
                <a:blip r:embed="rId7">
                  <a:alphaModFix amt="90000"/>
                </a:blip>
                <a:srcRect/>
                <a:stretch/>
              </p:blipFill>
              <p:spPr>
                <a:xfrm>
                  <a:off x="6499416" y="1767497"/>
                  <a:ext cx="2232660" cy="13830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Shape 388"/>
                <p:cNvSpPr/>
                <p:nvPr/>
              </p:nvSpPr>
              <p:spPr>
                <a:xfrm>
                  <a:off x="7745653" y="2459011"/>
                  <a:ext cx="981273" cy="133304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Shape 389"/>
                <p:cNvSpPr/>
                <p:nvPr/>
              </p:nvSpPr>
              <p:spPr>
                <a:xfrm>
                  <a:off x="7751161" y="1771461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Shape 390"/>
                <p:cNvSpPr/>
                <p:nvPr/>
              </p:nvSpPr>
              <p:spPr>
                <a:xfrm>
                  <a:off x="7742100" y="2607858"/>
                  <a:ext cx="985083" cy="535396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Shape 391"/>
                <p:cNvSpPr/>
                <p:nvPr/>
              </p:nvSpPr>
              <p:spPr>
                <a:xfrm>
                  <a:off x="7847695" y="2485283"/>
                  <a:ext cx="253390" cy="86286"/>
                </a:xfrm>
                <a:prstGeom prst="rect">
                  <a:avLst/>
                </a:prstGeom>
                <a:solidFill>
                  <a:srgbClr val="E1EFD8">
                    <a:alpha val="0"/>
                  </a:srgbClr>
                </a:solidFill>
                <a:ln w="38100" cap="flat" cmpd="sng">
                  <a:solidFill>
                    <a:schemeClr val="accent6">
                      <a:alpha val="63921"/>
                    </a:schemeClr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2" name="Shape 394" descr="H:\1Iris Filestore\MSc Thesis\Analysis\eCognition\Snapshots Cognition\full.PNG"/>
          <p:cNvPicPr preferRelativeResize="0"/>
          <p:nvPr/>
        </p:nvPicPr>
        <p:blipFill rotWithShape="1">
          <a:blip r:embed="rId8">
            <a:alphaModFix/>
          </a:blip>
          <a:srcRect l="44566" r="9491" b="83107"/>
          <a:stretch/>
        </p:blipFill>
        <p:spPr>
          <a:xfrm>
            <a:off x="935274" y="5849166"/>
            <a:ext cx="1929862" cy="79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824900" y="3918490"/>
            <a:ext cx="35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Object Based Image Analysis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8200" y="1599821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Custom algorithms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9927" y="1599821"/>
            <a:ext cx="4009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>
                <a:latin typeface="Lucida Sans" panose="020B0602030504020204" pitchFamily="34" charset="0"/>
              </a:rPr>
              <a:t>Adaptive template matching</a:t>
            </a:r>
          </a:p>
        </p:txBody>
      </p:sp>
      <p:pic>
        <p:nvPicPr>
          <p:cNvPr id="26" name="Picture 57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r="18419"/>
          <a:stretch/>
        </p:blipFill>
        <p:spPr bwMode="auto">
          <a:xfrm>
            <a:off x="6213933" y="1939224"/>
            <a:ext cx="3436773" cy="154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eperen 72"/>
          <p:cNvGrpSpPr/>
          <p:nvPr/>
        </p:nvGrpSpPr>
        <p:grpSpPr>
          <a:xfrm>
            <a:off x="9862345" y="2105863"/>
            <a:ext cx="1491455" cy="1211591"/>
            <a:chOff x="918532" y="4043696"/>
            <a:chExt cx="3092151" cy="2367130"/>
          </a:xfrm>
        </p:grpSpPr>
        <p:pic>
          <p:nvPicPr>
            <p:cNvPr id="28" name="Picture 585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4" t="13570" r="514"/>
            <a:stretch/>
          </p:blipFill>
          <p:spPr bwMode="auto">
            <a:xfrm>
              <a:off x="918532" y="4043696"/>
              <a:ext cx="3092151" cy="2367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chthoek 74"/>
            <p:cNvSpPr/>
            <p:nvPr/>
          </p:nvSpPr>
          <p:spPr>
            <a:xfrm>
              <a:off x="918532" y="4048489"/>
              <a:ext cx="415254" cy="835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Lucida Sans" panose="020B0602030504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744000" y="3422349"/>
            <a:ext cx="17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 err="1" smtClean="0">
                <a:latin typeface="Lucida Sans" panose="020B0602030504020204" pitchFamily="34" charset="0"/>
              </a:rPr>
              <a:t>Zingman</a:t>
            </a:r>
            <a:r>
              <a:rPr lang="en-GB" sz="1200" dirty="0" smtClean="0">
                <a:latin typeface="Lucida Sans" panose="020B0602030504020204" pitchFamily="34" charset="0"/>
              </a:rPr>
              <a:t> </a:t>
            </a:r>
            <a:r>
              <a:rPr lang="en-GB" sz="1200" i="1" dirty="0" smtClean="0">
                <a:latin typeface="Lucida Sans" panose="020B0602030504020204" pitchFamily="34" charset="0"/>
              </a:rPr>
              <a:t>et al. </a:t>
            </a:r>
            <a:r>
              <a:rPr lang="en-GB" sz="1200" dirty="0" smtClean="0">
                <a:latin typeface="Lucida Sans" panose="020B0602030504020204" pitchFamily="34" charset="0"/>
              </a:rPr>
              <a:t>2015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14" y="4410034"/>
            <a:ext cx="3512361" cy="2045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221561" y="3901865"/>
            <a:ext cx="6192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 smtClean="0">
                <a:latin typeface="Lucida Sans" panose="020B0602030504020204" pitchFamily="34" charset="0"/>
              </a:rPr>
              <a:t>Template matching </a:t>
            </a:r>
            <a:r>
              <a:rPr lang="en-GB" b="1" dirty="0">
                <a:latin typeface="Lucida Sans" panose="020B0602030504020204" pitchFamily="34" charset="0"/>
              </a:rPr>
              <a:t>with morphometric derivatives</a:t>
            </a:r>
          </a:p>
          <a:p>
            <a:pPr>
              <a:defRPr/>
            </a:pPr>
            <a:endParaRPr lang="en-GB" b="1" dirty="0">
              <a:latin typeface="Lucida Sans" panose="020B0602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45633" y="6269658"/>
            <a:ext cx="204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GB" sz="1200" dirty="0">
              <a:latin typeface="Lucida Sans" panose="020B0602030504020204" pitchFamily="34" charset="0"/>
            </a:endParaRPr>
          </a:p>
          <a:p>
            <a:pPr lvl="0">
              <a:defRPr/>
            </a:pPr>
            <a:r>
              <a:rPr lang="en-GB" sz="1200" dirty="0">
                <a:latin typeface="Lucida Sans" panose="020B0602030504020204" pitchFamily="34" charset="0"/>
              </a:rPr>
              <a:t>Schneider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286671" y="3351943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  <a:endParaRPr lang="en-GB" sz="1200" dirty="0">
              <a:solidFill>
                <a:prstClr val="black"/>
              </a:solidFill>
              <a:latin typeface="Lucida Sans" panose="020B0602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57161" y="6629769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  <a:endParaRPr lang="en-GB" sz="1200" dirty="0">
              <a:solidFill>
                <a:prstClr val="black"/>
              </a:solidFill>
              <a:latin typeface="Lucida Sans" panose="020B0602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Presented at CAA 2017 and AARG 2017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5492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Critique on methods</a:t>
            </a:r>
            <a:endParaRPr lang="en-GB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Expert system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Dependent on domain knowledge of the expert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Do not generalize well</a:t>
            </a:r>
          </a:p>
          <a:p>
            <a:pPr marL="2171700" lvl="4" indent="-342900">
              <a:buFont typeface="Arial" charset="0"/>
              <a:buChar char="•"/>
              <a:defRPr/>
            </a:pPr>
            <a:endParaRPr lang="en-GB" dirty="0"/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GB" b="1" dirty="0"/>
              <a:t>Transferability of a model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objects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environment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b="1" dirty="0"/>
              <a:t>Other remote sensing data</a:t>
            </a:r>
          </a:p>
          <a:p>
            <a:pPr marL="2171700" lvl="4" indent="-342900">
              <a:buFont typeface="Arial" charset="0"/>
              <a:buChar char="•"/>
              <a:defRPr/>
            </a:pPr>
            <a:endParaRPr lang="en-GB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Software dependent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Expensive (e.g. ArcMap, </a:t>
            </a:r>
            <a:r>
              <a:rPr lang="en-GB" dirty="0" err="1"/>
              <a:t>eCognition</a:t>
            </a:r>
            <a:r>
              <a:rPr lang="en-GB" dirty="0"/>
              <a:t>, ERDAS imagine)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/>
              <a:t>High level (e.g. MATLAB)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Presented at CAA 2017 and AARG 2017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 to automation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938224" cy="427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800" b="1" dirty="0" smtClean="0"/>
              <a:t>Feature </a:t>
            </a:r>
            <a:r>
              <a:rPr lang="en-GB" sz="2800" b="1" dirty="0" smtClean="0"/>
              <a:t>engineering</a:t>
            </a:r>
          </a:p>
          <a:p>
            <a:pPr marL="0" indent="0">
              <a:buNone/>
              <a:defRPr/>
            </a:pPr>
            <a:r>
              <a:rPr lang="en-GB" sz="2000" i="1" dirty="0" smtClean="0"/>
              <a:t>process </a:t>
            </a:r>
            <a:r>
              <a:rPr lang="en-GB" sz="2000" i="1" dirty="0"/>
              <a:t>of using domain knowledge of the data to create features </a:t>
            </a:r>
            <a:endParaRPr lang="en-GB" sz="2000" i="1" dirty="0" smtClean="0"/>
          </a:p>
          <a:p>
            <a:pPr lvl="2">
              <a:defRPr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Custom algorithms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Template matching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Object Based Image </a:t>
            </a:r>
            <a:r>
              <a:rPr lang="en-GB" sz="2400" dirty="0" smtClean="0"/>
              <a:t>Analysis</a:t>
            </a:r>
          </a:p>
          <a:p>
            <a:pPr>
              <a:defRPr/>
            </a:pPr>
            <a:endParaRPr lang="en-GB" sz="2800" dirty="0" smtClean="0"/>
          </a:p>
          <a:p>
            <a:pPr>
              <a:defRPr/>
            </a:pPr>
            <a:endParaRPr lang="en-GB" b="1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57750" cy="409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800" b="1" dirty="0" smtClean="0"/>
              <a:t>Feature </a:t>
            </a:r>
            <a:r>
              <a:rPr lang="en-GB" sz="2800" b="1" dirty="0" smtClean="0"/>
              <a:t>learning</a:t>
            </a:r>
          </a:p>
          <a:p>
            <a:pPr marL="0" indent="0">
              <a:buNone/>
              <a:defRPr/>
            </a:pPr>
            <a:r>
              <a:rPr lang="en-GB" sz="2000" i="1" dirty="0" smtClean="0"/>
              <a:t>a </a:t>
            </a:r>
            <a:r>
              <a:rPr lang="en-GB" sz="2000" i="1" dirty="0"/>
              <a:t>set of techniques that learn a </a:t>
            </a:r>
            <a:r>
              <a:rPr lang="en-GB" sz="2000" i="1" dirty="0" smtClean="0"/>
              <a:t>feature</a:t>
            </a:r>
          </a:p>
          <a:p>
            <a:pPr lvl="4">
              <a:defRPr/>
            </a:pPr>
            <a:endParaRPr lang="en-GB" sz="2000" dirty="0"/>
          </a:p>
          <a:p>
            <a:pPr lvl="4"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Adaptive template matching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 smtClean="0"/>
              <a:t>Machine learning</a:t>
            </a:r>
            <a:endParaRPr lang="en-GB" sz="2400" dirty="0"/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296628" y="99444"/>
            <a:ext cx="385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Presented at CAA 2017 and AARG 2017</a:t>
            </a:r>
            <a:endParaRPr lang="en-GB" i="1" dirty="0"/>
          </a:p>
        </p:txBody>
      </p:sp>
      <p:pic>
        <p:nvPicPr>
          <p:cNvPr id="2050" name="Picture 2" descr="Image result for feature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723886"/>
            <a:ext cx="2774950" cy="16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n illustration of a person emptying data from a cloud into a complex machin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12" y="4422775"/>
            <a:ext cx="2878163" cy="19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 reflected on 2015 </a:t>
            </a:r>
            <a:r>
              <a:rPr lang="en-GB" dirty="0" smtClean="0"/>
              <a:t>automation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72000"/>
            <a:biLevel thresh="25000"/>
          </a:blip>
          <a:srcRect l="-1301" t="-5466" b="-3431"/>
          <a:stretch/>
        </p:blipFill>
        <p:spPr>
          <a:xfrm>
            <a:off x="8497712" y="6042223"/>
            <a:ext cx="1327609" cy="345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8925"/>
          <a:stretch/>
        </p:blipFill>
        <p:spPr>
          <a:xfrm>
            <a:off x="935274" y="1963249"/>
            <a:ext cx="4542020" cy="1496821"/>
          </a:xfrm>
          <a:prstGeom prst="rect">
            <a:avLst/>
          </a:prstGeom>
        </p:spPr>
      </p:pic>
      <p:grpSp>
        <p:nvGrpSpPr>
          <p:cNvPr id="6" name="Shape 376"/>
          <p:cNvGrpSpPr/>
          <p:nvPr/>
        </p:nvGrpSpPr>
        <p:grpSpPr>
          <a:xfrm>
            <a:off x="935274" y="4318888"/>
            <a:ext cx="4126631" cy="2392213"/>
            <a:chOff x="4251491" y="3240542"/>
            <a:chExt cx="4490882" cy="2463474"/>
          </a:xfrm>
        </p:grpSpPr>
        <p:grpSp>
          <p:nvGrpSpPr>
            <p:cNvPr id="7" name="Shape 377"/>
            <p:cNvGrpSpPr/>
            <p:nvPr/>
          </p:nvGrpSpPr>
          <p:grpSpPr>
            <a:xfrm>
              <a:off x="4251491" y="4626864"/>
              <a:ext cx="4490882" cy="1077152"/>
              <a:chOff x="4251491" y="4626864"/>
              <a:chExt cx="4490882" cy="1077152"/>
            </a:xfrm>
          </p:grpSpPr>
          <p:pic>
            <p:nvPicPr>
              <p:cNvPr id="20" name="Shape 378" descr="H:\1Iris Filestore\MSc Thesis\Analysis\eCognition\Snapshots Cognition\brightness.PNG"/>
              <p:cNvPicPr preferRelativeResize="0"/>
              <p:nvPr/>
            </p:nvPicPr>
            <p:blipFill rotWithShape="1">
              <a:blip r:embed="rId5">
                <a:alphaModFix amt="90000"/>
              </a:blip>
              <a:srcRect t="57078" b="4395"/>
              <a:stretch/>
            </p:blipFill>
            <p:spPr>
              <a:xfrm>
                <a:off x="4251491" y="4626864"/>
                <a:ext cx="4490882" cy="9933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Shape 379"/>
              <p:cNvSpPr/>
              <p:nvPr/>
            </p:nvSpPr>
            <p:spPr>
              <a:xfrm>
                <a:off x="7328953" y="4750801"/>
                <a:ext cx="1394914" cy="953215"/>
              </a:xfrm>
              <a:prstGeom prst="rect">
                <a:avLst/>
              </a:prstGeom>
              <a:solidFill>
                <a:srgbClr val="1E4E79">
                  <a:alpha val="78823"/>
                </a:srgbClr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latin typeface="Lucida Sans" panose="020B0602030504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Shape 380"/>
            <p:cNvGrpSpPr/>
            <p:nvPr/>
          </p:nvGrpSpPr>
          <p:grpSpPr>
            <a:xfrm>
              <a:off x="4267466" y="3240542"/>
              <a:ext cx="4468778" cy="1388390"/>
              <a:chOff x="4267466" y="1767497"/>
              <a:chExt cx="4468778" cy="1388390"/>
            </a:xfrm>
          </p:grpSpPr>
          <p:grpSp>
            <p:nvGrpSpPr>
              <p:cNvPr id="9" name="Shape 381"/>
              <p:cNvGrpSpPr/>
              <p:nvPr/>
            </p:nvGrpSpPr>
            <p:grpSpPr>
              <a:xfrm>
                <a:off x="4267466" y="1767497"/>
                <a:ext cx="2262837" cy="1388390"/>
                <a:chOff x="4267466" y="1767497"/>
                <a:chExt cx="2262837" cy="1388390"/>
              </a:xfrm>
            </p:grpSpPr>
            <p:pic>
              <p:nvPicPr>
                <p:cNvPr id="16" name="Shape 382" descr="H:\1Iris Filestore\MSc Thesis\Analysis\eCognition\Snapshots Cognition\brightness3.PNG"/>
                <p:cNvPicPr preferRelativeResize="0"/>
                <p:nvPr/>
              </p:nvPicPr>
              <p:blipFill rotWithShape="1">
                <a:blip r:embed="rId6">
                  <a:alphaModFix amt="90000"/>
                </a:blip>
                <a:srcRect b="522"/>
                <a:stretch/>
              </p:blipFill>
              <p:spPr>
                <a:xfrm>
                  <a:off x="4267466" y="1768722"/>
                  <a:ext cx="2236470" cy="1387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Shape 383"/>
                <p:cNvSpPr/>
                <p:nvPr/>
              </p:nvSpPr>
              <p:spPr>
                <a:xfrm>
                  <a:off x="5523467" y="2463114"/>
                  <a:ext cx="1006835" cy="131805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Shape 384"/>
                <p:cNvSpPr/>
                <p:nvPr/>
              </p:nvSpPr>
              <p:spPr>
                <a:xfrm>
                  <a:off x="5528616" y="1767497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Shape 385"/>
                <p:cNvSpPr/>
                <p:nvPr/>
              </p:nvSpPr>
              <p:spPr>
                <a:xfrm>
                  <a:off x="5528614" y="2612308"/>
                  <a:ext cx="985083" cy="537544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Shape 386"/>
              <p:cNvGrpSpPr/>
              <p:nvPr/>
            </p:nvGrpSpPr>
            <p:grpSpPr>
              <a:xfrm>
                <a:off x="6499416" y="1767497"/>
                <a:ext cx="2236828" cy="1383030"/>
                <a:chOff x="6499416" y="1767497"/>
                <a:chExt cx="2236828" cy="1383030"/>
              </a:xfrm>
            </p:grpSpPr>
            <p:pic>
              <p:nvPicPr>
                <p:cNvPr id="11" name="Shape 387" descr="H:\1Iris Filestore\MSc Thesis\Analysis\eCognition\Snapshots Cognition\brightness4.PNG"/>
                <p:cNvPicPr preferRelativeResize="0"/>
                <p:nvPr/>
              </p:nvPicPr>
              <p:blipFill rotWithShape="1">
                <a:blip r:embed="rId7">
                  <a:alphaModFix amt="90000"/>
                </a:blip>
                <a:srcRect/>
                <a:stretch/>
              </p:blipFill>
              <p:spPr>
                <a:xfrm>
                  <a:off x="6499416" y="1767497"/>
                  <a:ext cx="2232660" cy="13830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Shape 388"/>
                <p:cNvSpPr/>
                <p:nvPr/>
              </p:nvSpPr>
              <p:spPr>
                <a:xfrm>
                  <a:off x="7745653" y="2459011"/>
                  <a:ext cx="981273" cy="133304"/>
                </a:xfrm>
                <a:prstGeom prst="rect">
                  <a:avLst/>
                </a:prstGeom>
                <a:solidFill>
                  <a:schemeClr val="accent6">
                    <a:alpha val="4705"/>
                  </a:schemeClr>
                </a:solidFill>
                <a:ln w="12700" cap="flat" cmpd="sng">
                  <a:solidFill>
                    <a:srgbClr val="38562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Shape 389"/>
                <p:cNvSpPr/>
                <p:nvPr/>
              </p:nvSpPr>
              <p:spPr>
                <a:xfrm>
                  <a:off x="7751161" y="1771461"/>
                  <a:ext cx="985083" cy="691515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Shape 390"/>
                <p:cNvSpPr/>
                <p:nvPr/>
              </p:nvSpPr>
              <p:spPr>
                <a:xfrm>
                  <a:off x="7742100" y="2607858"/>
                  <a:ext cx="985083" cy="535396"/>
                </a:xfrm>
                <a:prstGeom prst="rect">
                  <a:avLst/>
                </a:prstGeom>
                <a:solidFill>
                  <a:srgbClr val="1E4E79">
                    <a:alpha val="78823"/>
                  </a:srgbClr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Shape 391"/>
                <p:cNvSpPr/>
                <p:nvPr/>
              </p:nvSpPr>
              <p:spPr>
                <a:xfrm>
                  <a:off x="7847695" y="2485283"/>
                  <a:ext cx="253390" cy="86286"/>
                </a:xfrm>
                <a:prstGeom prst="rect">
                  <a:avLst/>
                </a:prstGeom>
                <a:solidFill>
                  <a:srgbClr val="E1EFD8">
                    <a:alpha val="0"/>
                  </a:srgbClr>
                </a:solidFill>
                <a:ln w="38100" cap="flat" cmpd="sng">
                  <a:solidFill>
                    <a:schemeClr val="accent6">
                      <a:alpha val="63921"/>
                    </a:schemeClr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latin typeface="Lucida Sans" panose="020B0602030504020204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2" name="Shape 394" descr="H:\1Iris Filestore\MSc Thesis\Analysis\eCognition\Snapshots Cognition\full.PNG"/>
          <p:cNvPicPr preferRelativeResize="0"/>
          <p:nvPr/>
        </p:nvPicPr>
        <p:blipFill rotWithShape="1">
          <a:blip r:embed="rId8">
            <a:alphaModFix/>
          </a:blip>
          <a:srcRect l="44566" r="9491" b="83107"/>
          <a:stretch/>
        </p:blipFill>
        <p:spPr>
          <a:xfrm>
            <a:off x="935274" y="5849166"/>
            <a:ext cx="1929862" cy="79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824900" y="3918490"/>
            <a:ext cx="2317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b="1" dirty="0"/>
              <a:t>Feature engineering</a:t>
            </a:r>
            <a:endParaRPr lang="en-GB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838200" y="1599821"/>
            <a:ext cx="2317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000" b="1" dirty="0"/>
              <a:t>Feature engineering</a:t>
            </a:r>
            <a:endParaRPr lang="en-GB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6096000" y="1570816"/>
            <a:ext cx="40095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/>
              <a:t>Feature </a:t>
            </a:r>
            <a:r>
              <a:rPr lang="en-GB" sz="2000" b="1" dirty="0" smtClean="0"/>
              <a:t>Learning</a:t>
            </a:r>
            <a:endParaRPr lang="en-GB" sz="2000" b="1" dirty="0"/>
          </a:p>
        </p:txBody>
      </p:sp>
      <p:pic>
        <p:nvPicPr>
          <p:cNvPr id="26" name="Picture 57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r="18419"/>
          <a:stretch/>
        </p:blipFill>
        <p:spPr bwMode="auto">
          <a:xfrm>
            <a:off x="6213933" y="1939224"/>
            <a:ext cx="3436773" cy="154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eperen 72"/>
          <p:cNvGrpSpPr/>
          <p:nvPr/>
        </p:nvGrpSpPr>
        <p:grpSpPr>
          <a:xfrm>
            <a:off x="9862345" y="2105863"/>
            <a:ext cx="1491455" cy="1211591"/>
            <a:chOff x="918532" y="4043696"/>
            <a:chExt cx="3092151" cy="2367130"/>
          </a:xfrm>
        </p:grpSpPr>
        <p:pic>
          <p:nvPicPr>
            <p:cNvPr id="28" name="Picture 585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4" t="13570" r="514"/>
            <a:stretch/>
          </p:blipFill>
          <p:spPr bwMode="auto">
            <a:xfrm>
              <a:off x="918532" y="4043696"/>
              <a:ext cx="3092151" cy="2367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chthoek 74"/>
            <p:cNvSpPr/>
            <p:nvPr/>
          </p:nvSpPr>
          <p:spPr>
            <a:xfrm>
              <a:off x="918532" y="4048489"/>
              <a:ext cx="415254" cy="835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Lucida Sans" panose="020B0602030504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744000" y="3422349"/>
            <a:ext cx="17027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00" dirty="0" err="1" smtClean="0">
                <a:latin typeface="Lucida Sans" panose="020B0602030504020204" pitchFamily="34" charset="0"/>
              </a:rPr>
              <a:t>Zingman</a:t>
            </a:r>
            <a:r>
              <a:rPr lang="en-GB" sz="1200" dirty="0" smtClean="0">
                <a:latin typeface="Lucida Sans" panose="020B0602030504020204" pitchFamily="34" charset="0"/>
              </a:rPr>
              <a:t> </a:t>
            </a:r>
            <a:r>
              <a:rPr lang="en-GB" sz="1200" i="1" dirty="0" smtClean="0">
                <a:latin typeface="Lucida Sans" panose="020B0602030504020204" pitchFamily="34" charset="0"/>
              </a:rPr>
              <a:t>et al. </a:t>
            </a:r>
            <a:r>
              <a:rPr lang="en-GB" sz="1200" dirty="0" smtClean="0">
                <a:latin typeface="Lucida Sans" panose="020B0602030504020204" pitchFamily="34" charset="0"/>
              </a:rPr>
              <a:t>2015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14" y="4410034"/>
            <a:ext cx="3512361" cy="2045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31136" y="3989518"/>
            <a:ext cx="6192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/>
              <a:t>Feature </a:t>
            </a:r>
            <a:r>
              <a:rPr lang="en-GB" sz="2000" b="1" dirty="0" smtClean="0"/>
              <a:t>engineering</a:t>
            </a:r>
            <a:endParaRPr lang="en-GB" sz="2000" b="1" dirty="0">
              <a:latin typeface="Lucida Sans" panose="020B0602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45633" y="6269658"/>
            <a:ext cx="204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GB" sz="1200" dirty="0">
              <a:latin typeface="Lucida Sans" panose="020B0602030504020204" pitchFamily="34" charset="0"/>
            </a:endParaRPr>
          </a:p>
          <a:p>
            <a:pPr lvl="0">
              <a:defRPr/>
            </a:pPr>
            <a:r>
              <a:rPr lang="en-GB" sz="1200" dirty="0">
                <a:latin typeface="Lucida Sans" panose="020B0602030504020204" pitchFamily="34" charset="0"/>
              </a:rPr>
              <a:t>Schneider </a:t>
            </a:r>
            <a:r>
              <a:rPr lang="en-GB" sz="1200" i="1" dirty="0">
                <a:latin typeface="Lucida Sans" panose="020B0602030504020204" pitchFamily="34" charset="0"/>
              </a:rPr>
              <a:t>et al. </a:t>
            </a:r>
            <a:r>
              <a:rPr lang="en-GB" sz="1200" dirty="0">
                <a:latin typeface="Lucida Sans" panose="020B0602030504020204" pitchFamily="34" charset="0"/>
              </a:rPr>
              <a:t>2015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286671" y="3351943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  <a:endParaRPr lang="en-GB" sz="1200" dirty="0">
              <a:solidFill>
                <a:prstClr val="black"/>
              </a:solidFill>
              <a:latin typeface="Lucida Sans" panose="020B0602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57161" y="6629769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1200" dirty="0">
                <a:solidFill>
                  <a:prstClr val="black"/>
                </a:solidFill>
                <a:latin typeface="Lucida Sans" panose="020B0602030504020204" pitchFamily="34" charset="0"/>
              </a:rPr>
              <a:t>Kramer 2015</a:t>
            </a:r>
            <a:endParaRPr lang="en-GB" sz="1200" dirty="0">
              <a:solidFill>
                <a:prstClr val="black"/>
              </a:solidFill>
              <a:latin typeface="Lucida Sans" panose="020B0602030504020204" pitchFamily="34" charset="0"/>
            </a:endParaRPr>
          </a:p>
        </p:txBody>
      </p:sp>
      <p:pic>
        <p:nvPicPr>
          <p:cNvPr id="36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17" y="3950142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52" y="1632403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feature engineer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53" y="4041288"/>
            <a:ext cx="535195" cy="3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8915" y="1614389"/>
            <a:ext cx="418797" cy="2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 2015: Deep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GB" b="1" dirty="0" smtClean="0"/>
              <a:t>2016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dirty="0"/>
              <a:t>Igor </a:t>
            </a:r>
            <a:r>
              <a:rPr lang="en-GB" dirty="0" err="1" smtClean="0"/>
              <a:t>Zingman</a:t>
            </a:r>
            <a:endParaRPr lang="en-GB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dirty="0"/>
              <a:t>Øivind Trier</a:t>
            </a:r>
          </a:p>
          <a:p>
            <a:pPr marL="0" indent="0">
              <a:buNone/>
              <a:defRPr/>
            </a:pPr>
            <a:r>
              <a:rPr lang="en-GB" b="1" dirty="0" smtClean="0"/>
              <a:t>2017</a:t>
            </a:r>
            <a:endParaRPr lang="en-GB" b="1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/>
              <a:t>Sebastian </a:t>
            </a:r>
            <a:r>
              <a:rPr lang="en-GB" dirty="0" err="1"/>
              <a:t>Zambanini</a:t>
            </a:r>
            <a:r>
              <a:rPr lang="en-GB" dirty="0"/>
              <a:t> at CAA </a:t>
            </a:r>
            <a:endParaRPr lang="en-GB" dirty="0" smtClean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dirty="0" smtClean="0"/>
              <a:t>New </a:t>
            </a:r>
            <a:r>
              <a:rPr lang="en-GB" dirty="0"/>
              <a:t>PhD students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 smtClean="0"/>
              <a:t>January - Leiden University 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nl-NL" dirty="0" smtClean="0"/>
              <a:t>Wouter </a:t>
            </a:r>
            <a:r>
              <a:rPr lang="nl-NL" dirty="0"/>
              <a:t>Baernd Verschoof-van der </a:t>
            </a:r>
            <a:r>
              <a:rPr lang="nl-NL" dirty="0" smtClean="0"/>
              <a:t>Vaart, supervised by </a:t>
            </a:r>
            <a:r>
              <a:rPr lang="nl-NL" dirty="0"/>
              <a:t>Karsten Lambers</a:t>
            </a:r>
            <a:endParaRPr lang="en-GB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dirty="0" smtClean="0"/>
              <a:t>May - Southampton University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 smtClean="0"/>
              <a:t>Iris Kramer, supervised </a:t>
            </a:r>
            <a:r>
              <a:rPr lang="en-GB" dirty="0"/>
              <a:t>by </a:t>
            </a:r>
            <a:r>
              <a:rPr lang="en-GB" dirty="0" smtClean="0"/>
              <a:t>Jonathon </a:t>
            </a:r>
            <a:r>
              <a:rPr lang="en-GB" dirty="0"/>
              <a:t>Hare &amp; Adam </a:t>
            </a:r>
            <a:r>
              <a:rPr lang="en-GB" dirty="0" err="1"/>
              <a:t>Prugel</a:t>
            </a:r>
            <a:r>
              <a:rPr lang="en-GB" dirty="0"/>
              <a:t>-Bennett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2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8662" y="1712010"/>
            <a:ext cx="10734675" cy="4214812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9600" b="1" dirty="0" smtClean="0"/>
              <a:t>2018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662" y="1771650"/>
            <a:ext cx="10734675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300" b="1" dirty="0" smtClean="0"/>
              <a:t>S14: Setting the automation agenda for Remote sensing: learning to see through a computer?</a:t>
            </a:r>
          </a:p>
          <a:p>
            <a:pPr marL="0" indent="0">
              <a:buNone/>
            </a:pPr>
            <a:r>
              <a:rPr lang="en-GB" sz="2200" i="1" dirty="0" err="1" smtClean="0"/>
              <a:t>Neue</a:t>
            </a:r>
            <a:r>
              <a:rPr lang="en-GB" sz="2200" i="1" dirty="0" smtClean="0"/>
              <a:t> </a:t>
            </a:r>
            <a:r>
              <a:rPr lang="en-GB" sz="2200" i="1" dirty="0" err="1" smtClean="0"/>
              <a:t>Aula</a:t>
            </a:r>
            <a:r>
              <a:rPr lang="en-GB" sz="2200" i="1" dirty="0" smtClean="0"/>
              <a:t>, Room 1, 10.30 - 15.30, 20 March 2018</a:t>
            </a:r>
          </a:p>
          <a:p>
            <a:r>
              <a:rPr lang="en-GB" dirty="0" smtClean="0"/>
              <a:t>LiDAR-based automated detection of cultural heritage in Westphalia", M. Fabian Meyer, Ingo </a:t>
            </a:r>
            <a:r>
              <a:rPr lang="en-GB" dirty="0" err="1" smtClean="0"/>
              <a:t>Pfeffer</a:t>
            </a:r>
            <a:r>
              <a:rPr lang="en-GB" dirty="0" smtClean="0"/>
              <a:t>, Carsten </a:t>
            </a:r>
            <a:r>
              <a:rPr lang="en-GB" dirty="0" err="1" smtClean="0"/>
              <a:t>Jürgens</a:t>
            </a:r>
            <a:endParaRPr lang="en-GB" dirty="0" smtClean="0"/>
          </a:p>
          <a:p>
            <a:r>
              <a:rPr lang="en-GB" dirty="0" smtClean="0"/>
              <a:t>Semi-automatic detection and extraction of complex burial monuments in Arabia from high-resolution multispectral satellite imagery, Giacomo Fontana Extraction of linear structures from LIDAR images using a </a:t>
            </a:r>
            <a:r>
              <a:rPr lang="en-GB" b="1" i="1" dirty="0" smtClean="0"/>
              <a:t>machine learning approach</a:t>
            </a:r>
            <a:r>
              <a:rPr lang="en-GB" dirty="0" smtClean="0"/>
              <a:t>, Clément </a:t>
            </a:r>
            <a:r>
              <a:rPr lang="en-GB" dirty="0" err="1" smtClean="0"/>
              <a:t>Laplaige</a:t>
            </a:r>
            <a:r>
              <a:rPr lang="en-GB" dirty="0" smtClean="0"/>
              <a:t>, Xavier </a:t>
            </a:r>
            <a:r>
              <a:rPr lang="en-GB" dirty="0" err="1" smtClean="0"/>
              <a:t>Rodier</a:t>
            </a:r>
            <a:r>
              <a:rPr lang="en-GB" dirty="0" smtClean="0"/>
              <a:t>, Jean-Yves </a:t>
            </a:r>
            <a:r>
              <a:rPr lang="en-GB" dirty="0" err="1" smtClean="0"/>
              <a:t>Ramel</a:t>
            </a:r>
            <a:r>
              <a:rPr lang="en-GB" dirty="0" smtClean="0"/>
              <a:t>, Bai </a:t>
            </a:r>
            <a:r>
              <a:rPr lang="en-GB" dirty="0" err="1" smtClean="0"/>
              <a:t>Shuo</a:t>
            </a:r>
            <a:r>
              <a:rPr lang="en-GB" dirty="0" smtClean="0"/>
              <a:t>, Ronan Guillaume</a:t>
            </a:r>
          </a:p>
          <a:p>
            <a:r>
              <a:rPr lang="en-GB" dirty="0" smtClean="0"/>
              <a:t>Archaeological Object Detection in Airborne Laser Scanning Data Using </a:t>
            </a:r>
            <a:r>
              <a:rPr lang="en-GB" b="1" dirty="0" smtClean="0"/>
              <a:t>Convolutional Neural Networks</a:t>
            </a:r>
            <a:r>
              <a:rPr lang="en-GB" dirty="0" smtClean="0"/>
              <a:t>, Bashir </a:t>
            </a:r>
            <a:r>
              <a:rPr lang="en-GB" dirty="0" err="1" smtClean="0"/>
              <a:t>Kazimi</a:t>
            </a:r>
            <a:r>
              <a:rPr lang="en-GB" dirty="0" smtClean="0"/>
              <a:t>, Frank Thiemann, Katharina </a:t>
            </a:r>
            <a:r>
              <a:rPr lang="en-GB" dirty="0" err="1" smtClean="0"/>
              <a:t>Malek</a:t>
            </a:r>
            <a:r>
              <a:rPr lang="en-GB" dirty="0" smtClean="0"/>
              <a:t>, Monika </a:t>
            </a:r>
            <a:r>
              <a:rPr lang="en-GB" dirty="0" err="1" smtClean="0"/>
              <a:t>Sester</a:t>
            </a:r>
            <a:r>
              <a:rPr lang="en-GB" dirty="0" smtClean="0"/>
              <a:t> </a:t>
            </a:r>
          </a:p>
          <a:p>
            <a:r>
              <a:rPr lang="en-GB" dirty="0" smtClean="0"/>
              <a:t>Semi-automatic mapping of cultural heritage in Arran, Scotland, using </a:t>
            </a:r>
            <a:r>
              <a:rPr lang="en-GB" b="1" dirty="0" smtClean="0"/>
              <a:t>deep neural networks </a:t>
            </a:r>
            <a:r>
              <a:rPr lang="en-GB" dirty="0" smtClean="0"/>
              <a:t>on airborne laser scanning data, Øivind Due Trier, David Cowley, </a:t>
            </a:r>
            <a:r>
              <a:rPr lang="en-GB" dirty="0" err="1" smtClean="0"/>
              <a:t>Arnt-Børre</a:t>
            </a:r>
            <a:r>
              <a:rPr lang="en-GB" dirty="0" smtClean="0"/>
              <a:t> </a:t>
            </a:r>
            <a:r>
              <a:rPr lang="en-GB" dirty="0" err="1" smtClean="0"/>
              <a:t>Salberg</a:t>
            </a:r>
            <a:endParaRPr lang="en-GB" dirty="0" smtClean="0"/>
          </a:p>
          <a:p>
            <a:r>
              <a:rPr lang="en-GB" dirty="0" smtClean="0"/>
              <a:t>The use of </a:t>
            </a:r>
            <a:r>
              <a:rPr lang="en-GB" b="1" dirty="0" smtClean="0"/>
              <a:t>Convolutional Neural Networks </a:t>
            </a:r>
            <a:r>
              <a:rPr lang="en-GB" dirty="0" smtClean="0"/>
              <a:t>in the automated detection of archaeological objects in remotely sensed </a:t>
            </a:r>
            <a:r>
              <a:rPr lang="en-GB" dirty="0" err="1" smtClean="0"/>
              <a:t>data,Wouter</a:t>
            </a:r>
            <a:r>
              <a:rPr lang="en-GB" dirty="0" smtClean="0"/>
              <a:t> Baernd Verschoof-van der Vaart, Karsten Lambers</a:t>
            </a:r>
          </a:p>
          <a:p>
            <a:r>
              <a:rPr lang="en-GB" dirty="0" smtClean="0"/>
              <a:t>Detection of Bomb Craters in WW2 Aerial Images Using </a:t>
            </a:r>
            <a:r>
              <a:rPr lang="en-GB" b="1" dirty="0" smtClean="0"/>
              <a:t>Convolutional Neural Nets</a:t>
            </a:r>
            <a:r>
              <a:rPr lang="en-GB" dirty="0" smtClean="0"/>
              <a:t>, Sebastian </a:t>
            </a:r>
            <a:r>
              <a:rPr lang="en-GB" dirty="0" err="1" smtClean="0"/>
              <a:t>Zambanini</a:t>
            </a:r>
            <a:r>
              <a:rPr lang="en-GB" dirty="0" smtClean="0"/>
              <a:t>, Simon Brenner, Robert </a:t>
            </a:r>
            <a:r>
              <a:rPr lang="en-GB" dirty="0" err="1" smtClean="0"/>
              <a:t>Sablatnig</a:t>
            </a:r>
            <a:endParaRPr lang="en-GB" dirty="0" smtClean="0"/>
          </a:p>
          <a:p>
            <a:r>
              <a:rPr lang="en-GB" dirty="0" smtClean="0"/>
              <a:t>Tackling the Small Data Problem in </a:t>
            </a:r>
            <a:r>
              <a:rPr lang="en-GB" b="1" dirty="0" smtClean="0"/>
              <a:t>Deep Learning </a:t>
            </a:r>
            <a:r>
              <a:rPr lang="en-GB" dirty="0" smtClean="0"/>
              <a:t>with Multi-Sensor Approaches, Iris Kramer, Jonathon Hare, Adam </a:t>
            </a:r>
            <a:r>
              <a:rPr lang="en-GB" dirty="0" err="1" smtClean="0"/>
              <a:t>Prugel</a:t>
            </a:r>
            <a:r>
              <a:rPr lang="en-GB" dirty="0" smtClean="0"/>
              <a:t>-Bennett</a:t>
            </a:r>
          </a:p>
          <a:p>
            <a:r>
              <a:rPr lang="en-GB" b="1" dirty="0" smtClean="0"/>
              <a:t>Deep learning </a:t>
            </a:r>
            <a:r>
              <a:rPr lang="en-GB" dirty="0" smtClean="0"/>
              <a:t>for the benefit of archaeological remote sensing data interpretation?, Christopher </a:t>
            </a:r>
            <a:r>
              <a:rPr lang="en-GB" dirty="0" err="1" smtClean="0"/>
              <a:t>Sevara</a:t>
            </a:r>
            <a:r>
              <a:rPr lang="en-GB" dirty="0" smtClean="0"/>
              <a:t>, Geert </a:t>
            </a:r>
            <a:r>
              <a:rPr lang="en-GB" dirty="0" err="1" smtClean="0"/>
              <a:t>Verhoeven</a:t>
            </a:r>
            <a:endParaRPr lang="en-GB" dirty="0" smtClean="0"/>
          </a:p>
          <a:p>
            <a:r>
              <a:rPr lang="en-GB" dirty="0" smtClean="0"/>
              <a:t>Teaching a computer to ‚see‘: training sets in Remote sensing archaeology, Arianna Traviglia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245993" y="5988734"/>
            <a:ext cx="3919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7</a:t>
            </a:r>
            <a:r>
              <a:rPr lang="en-GB" baseline="0" dirty="0" smtClean="0"/>
              <a:t> out of 9 papers</a:t>
            </a:r>
            <a:r>
              <a:rPr lang="en-GB" dirty="0" smtClean="0"/>
              <a:t> are Machine Learning</a:t>
            </a:r>
            <a:endParaRPr lang="en-GB" baseline="0" dirty="0" smtClean="0"/>
          </a:p>
          <a:p>
            <a:r>
              <a:rPr lang="en-GB" b="1" baseline="0" dirty="0" smtClean="0"/>
              <a:t>6 out of 9 papers are Deep Learning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223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i="1" dirty="0" smtClean="0"/>
              <a:t>Process </a:t>
            </a:r>
            <a:r>
              <a:rPr lang="en-GB" i="1" dirty="0"/>
              <a:t>of teaching a machine to make predictions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GB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dirty="0"/>
              <a:t>Supervised learning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/>
              <a:t>Learn to classify or regress an item to a label or value</a:t>
            </a:r>
          </a:p>
          <a:p>
            <a:pPr lvl="3"/>
            <a:r>
              <a:rPr lang="en-GB" u="sng" dirty="0" smtClean="0"/>
              <a:t>Labelled data, direct feedback, predict outcome/future</a:t>
            </a:r>
          </a:p>
          <a:p>
            <a:pPr lvl="4"/>
            <a:r>
              <a:rPr lang="en-GB" b="1" i="1" dirty="0" smtClean="0"/>
              <a:t>“Use a location of known sites to find similar sites”</a:t>
            </a:r>
          </a:p>
          <a:p>
            <a:pPr lvl="4"/>
            <a:endParaRPr lang="en-GB" dirty="0" smtClean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dirty="0" smtClean="0"/>
              <a:t>Unsupervised </a:t>
            </a:r>
            <a:r>
              <a:rPr lang="en-GB" sz="2800" dirty="0"/>
              <a:t>learning</a:t>
            </a:r>
          </a:p>
          <a:p>
            <a:pPr marL="1257300" lvl="2" indent="-342900">
              <a:buFont typeface="Arial" charset="0"/>
              <a:buChar char="•"/>
              <a:defRPr/>
            </a:pPr>
            <a:r>
              <a:rPr lang="en-GB" dirty="0"/>
              <a:t>Learn groupings of items based on similarity</a:t>
            </a:r>
          </a:p>
          <a:p>
            <a:pPr lvl="3"/>
            <a:r>
              <a:rPr lang="en-GB" u="sng" dirty="0" smtClean="0">
                <a:solidFill>
                  <a:prstClr val="black"/>
                </a:solidFill>
              </a:rPr>
              <a:t>No labels, no </a:t>
            </a:r>
            <a:r>
              <a:rPr lang="en-GB" u="sng" dirty="0">
                <a:solidFill>
                  <a:prstClr val="black"/>
                </a:solidFill>
              </a:rPr>
              <a:t>feedback, </a:t>
            </a:r>
            <a:r>
              <a:rPr lang="en-GB" u="sng" dirty="0" smtClean="0">
                <a:solidFill>
                  <a:prstClr val="black"/>
                </a:solidFill>
              </a:rPr>
              <a:t>“find the hidden structure”</a:t>
            </a:r>
          </a:p>
          <a:p>
            <a:pPr lvl="4"/>
            <a:r>
              <a:rPr lang="en-GB" b="1" i="1" dirty="0" smtClean="0"/>
              <a:t>“Let the network cluster your archive of photo’s”</a:t>
            </a:r>
          </a:p>
          <a:p>
            <a:pPr lvl="4"/>
            <a:endParaRPr lang="en-GB" dirty="0">
              <a:solidFill>
                <a:prstClr val="black"/>
              </a:solidFill>
            </a:endParaRPr>
          </a:p>
          <a:p>
            <a:pPr marL="1371600" lvl="3" indent="0">
              <a:buNone/>
              <a:defRPr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052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sz="3200" dirty="0" smtClean="0"/>
              <a:t>How does supervised learning work?</a:t>
            </a:r>
            <a:endParaRPr lang="en-GB" sz="3200" i="1" dirty="0" smtClean="0"/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b="1" dirty="0" smtClean="0">
                <a:solidFill>
                  <a:schemeClr val="accent1"/>
                </a:solidFill>
              </a:rPr>
              <a:t>Train</a:t>
            </a:r>
            <a:r>
              <a:rPr lang="en-GB" sz="2800" dirty="0" smtClean="0"/>
              <a:t> using know sites</a:t>
            </a:r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dirty="0" smtClean="0"/>
              <a:t>    </a:t>
            </a:r>
            <a:r>
              <a:rPr lang="en-GB" sz="2800" dirty="0"/>
              <a:t>Learns </a:t>
            </a:r>
            <a:r>
              <a:rPr lang="en-GB" sz="2800" b="1" dirty="0"/>
              <a:t>features</a:t>
            </a:r>
            <a:endParaRPr lang="en-GB" sz="2800" dirty="0"/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r>
              <a:rPr lang="en-GB" sz="2800" b="1" dirty="0">
                <a:solidFill>
                  <a:schemeClr val="accent6"/>
                </a:solidFill>
              </a:rPr>
              <a:t>Validate</a:t>
            </a:r>
            <a:r>
              <a:rPr lang="en-GB" sz="2800" dirty="0"/>
              <a:t> on ‘unseen’ data</a:t>
            </a:r>
          </a:p>
          <a:p>
            <a:pPr marL="1428750" lvl="2" indent="-514350">
              <a:lnSpc>
                <a:spcPct val="100000"/>
              </a:lnSpc>
              <a:buFont typeface="+mj-lt"/>
              <a:buAutoNum type="arabicPeriod"/>
              <a:defRPr/>
            </a:pPr>
            <a:endParaRPr lang="en-GB" sz="2800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GB" sz="3200" b="1" dirty="0"/>
              <a:t>Limitations </a:t>
            </a:r>
            <a:r>
              <a:rPr lang="en-GB" sz="3200" i="1" dirty="0"/>
              <a:t>(before 2012)</a:t>
            </a:r>
            <a:endParaRPr lang="en-GB" sz="3200" b="1" dirty="0"/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b="1" dirty="0" smtClean="0"/>
              <a:t>Need a </a:t>
            </a:r>
            <a:r>
              <a:rPr lang="en-GB" sz="2800" b="1" dirty="0"/>
              <a:t>lot of labelled data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GB" sz="2800" b="1" dirty="0"/>
              <a:t>Unambiguous data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381125"/>
            <a:ext cx="3048000" cy="453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25000" y="4819650"/>
            <a:ext cx="438150" cy="6096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296525" y="4819650"/>
            <a:ext cx="180975" cy="609600"/>
          </a:xfrm>
          <a:prstGeom prst="rect">
            <a:avLst/>
          </a:prstGeom>
          <a:pattFill prst="pct40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4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sz="3200" dirty="0" smtClean="0"/>
              <a:t>When and why became deep </a:t>
            </a:r>
            <a:r>
              <a:rPr lang="en-GB" sz="3200" dirty="0"/>
              <a:t>learning </a:t>
            </a:r>
            <a:r>
              <a:rPr lang="en-GB" sz="3200" dirty="0" smtClean="0"/>
              <a:t>a “breakthrough” for archaeology</a:t>
            </a:r>
            <a:endParaRPr lang="en-GB" sz="3200" dirty="0"/>
          </a:p>
          <a:p>
            <a:pPr marL="457200" lvl="1" indent="0">
              <a:lnSpc>
                <a:spcPct val="100000"/>
              </a:lnSpc>
              <a:buNone/>
              <a:defRPr/>
            </a:pPr>
            <a:endParaRPr lang="en-GB" sz="3200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b="1" dirty="0"/>
              <a:t>2012 improves ImageNet accuracy with ± 10%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2015 trains on small datasets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2015 trains on image segments 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GB" sz="2600" dirty="0"/>
              <a:t>± 2017 trains on multiple remote sensing images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65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am 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575"/>
            <a:ext cx="10963275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 smtClean="0"/>
              <a:t>Studies</a:t>
            </a:r>
          </a:p>
          <a:p>
            <a:r>
              <a:rPr lang="en-GB" b="1" dirty="0" smtClean="0"/>
              <a:t>MSc Archaeological Computing 2014-2015</a:t>
            </a:r>
            <a:r>
              <a:rPr lang="en-GB" dirty="0" smtClean="0"/>
              <a:t> - supervised by Dr D. Wheatley at </a:t>
            </a:r>
            <a:r>
              <a:rPr lang="en-GB" dirty="0" smtClean="0"/>
              <a:t>University of Southampton</a:t>
            </a:r>
            <a:r>
              <a:rPr lang="en-GB" dirty="0" smtClean="0"/>
              <a:t>: “</a:t>
            </a:r>
            <a:r>
              <a:rPr lang="en-GB" i="1" dirty="0" smtClean="0"/>
              <a:t>An </a:t>
            </a:r>
            <a:r>
              <a:rPr lang="en-GB" i="1" dirty="0"/>
              <a:t>archaeological reaction to the remote sensing data explosion. Reviewing the research on semi-automated pattern recognition and assessing the potential to integrate artificial </a:t>
            </a:r>
            <a:r>
              <a:rPr lang="en-GB" i="1" dirty="0" smtClean="0"/>
              <a:t>intelligence</a:t>
            </a:r>
            <a:r>
              <a:rPr lang="en-GB" dirty="0" smtClean="0"/>
              <a:t>”.</a:t>
            </a:r>
          </a:p>
          <a:p>
            <a:r>
              <a:rPr lang="en-GB" b="1" dirty="0" smtClean="0"/>
              <a:t>PhD Computer Science 2017-2020 - </a:t>
            </a:r>
            <a:r>
              <a:rPr lang="en-GB" dirty="0" smtClean="0"/>
              <a:t>supervised by Dr J. Hare</a:t>
            </a:r>
            <a:r>
              <a:rPr lang="en-GB" dirty="0" smtClean="0"/>
              <a:t> at University of Southampton</a:t>
            </a:r>
            <a:r>
              <a:rPr lang="en-GB" dirty="0" smtClean="0"/>
              <a:t>: </a:t>
            </a:r>
            <a:r>
              <a:rPr lang="en-GB" i="1" dirty="0" smtClean="0"/>
              <a:t>"New Approaches to Archaeology using Deep Learning with Remote Sensor Data“.</a:t>
            </a:r>
          </a:p>
          <a:p>
            <a:endParaRPr lang="en-GB" i="1" dirty="0" smtClean="0"/>
          </a:p>
          <a:p>
            <a:pPr marL="0" indent="0">
              <a:buNone/>
            </a:pPr>
            <a:r>
              <a:rPr lang="en-GB" dirty="0" smtClean="0"/>
              <a:t>Main conference contributions</a:t>
            </a:r>
          </a:p>
          <a:p>
            <a:r>
              <a:rPr lang="en-GB" b="1" dirty="0" smtClean="0"/>
              <a:t>CAA International 2016</a:t>
            </a:r>
            <a:r>
              <a:rPr lang="en-GB" dirty="0" smtClean="0"/>
              <a:t>: Oslo, Norway. </a:t>
            </a:r>
            <a:r>
              <a:rPr lang="en-GB" i="1" dirty="0" smtClean="0"/>
              <a:t>"Using </a:t>
            </a:r>
            <a:r>
              <a:rPr lang="en-GB" i="1" dirty="0" err="1" smtClean="0"/>
              <a:t>eCognition</a:t>
            </a:r>
            <a:r>
              <a:rPr lang="en-GB" i="1" dirty="0" smtClean="0"/>
              <a:t> to improve feature recognition" </a:t>
            </a:r>
            <a:r>
              <a:rPr lang="en-GB" dirty="0" smtClean="0"/>
              <a:t>presented at track: </a:t>
            </a:r>
            <a:r>
              <a:rPr lang="en-GB" i="1" dirty="0" smtClean="0"/>
              <a:t>Computer vision vs human perception in remote sensing image analysis: time to move on. </a:t>
            </a:r>
            <a:r>
              <a:rPr lang="en-GB" u="sng" dirty="0" smtClean="0"/>
              <a:t>Won Nick Ryan bursary for best student paper.</a:t>
            </a:r>
          </a:p>
          <a:p>
            <a:r>
              <a:rPr lang="en-GB" b="1" dirty="0" smtClean="0"/>
              <a:t>CAA UK 2017</a:t>
            </a:r>
            <a:r>
              <a:rPr lang="en-GB" dirty="0"/>
              <a:t>:</a:t>
            </a:r>
            <a:r>
              <a:rPr lang="en-GB" dirty="0" smtClean="0"/>
              <a:t> Winchester, United Kingdom. </a:t>
            </a:r>
            <a:r>
              <a:rPr lang="en-GB" i="1" dirty="0" smtClean="0"/>
              <a:t>"A future perspective on automation in remote sensing."</a:t>
            </a:r>
          </a:p>
          <a:p>
            <a:r>
              <a:rPr lang="en-GB" b="1" dirty="0" smtClean="0"/>
              <a:t>CAA International 2017</a:t>
            </a:r>
            <a:r>
              <a:rPr lang="en-GB" dirty="0" smtClean="0"/>
              <a:t>: Atlanta, GA, USA. </a:t>
            </a:r>
            <a:r>
              <a:rPr lang="en-GB" i="1" dirty="0" smtClean="0"/>
              <a:t>"A future perspective for automation in large mapping projects with feature learning."</a:t>
            </a:r>
            <a:r>
              <a:rPr lang="en-GB" dirty="0" smtClean="0"/>
              <a:t> presented at track: </a:t>
            </a:r>
            <a:r>
              <a:rPr lang="en-GB" i="1" dirty="0" smtClean="0"/>
              <a:t>Automation is here to stay! The hitch-hiker’s guide to automated object detection and image processing in remote sensing.</a:t>
            </a:r>
          </a:p>
          <a:p>
            <a:r>
              <a:rPr lang="en-GB" b="1" dirty="0" smtClean="0"/>
              <a:t>AARG 2017: </a:t>
            </a:r>
            <a:r>
              <a:rPr lang="en-GB" dirty="0" smtClean="0"/>
              <a:t>Pula, Croatia. </a:t>
            </a:r>
            <a:r>
              <a:rPr lang="en-GB" i="1" dirty="0" smtClean="0"/>
              <a:t>“Automation on steroids. An exploration of why deep learning is dominating automation research.” </a:t>
            </a:r>
            <a:r>
              <a:rPr lang="en-GB" dirty="0" smtClean="0"/>
              <a:t> 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CAA International 2018</a:t>
            </a:r>
            <a:r>
              <a:rPr lang="en-GB" dirty="0" smtClean="0">
                <a:solidFill>
                  <a:srgbClr val="FF0000"/>
                </a:solidFill>
              </a:rPr>
              <a:t>: Tubingen, Germany. </a:t>
            </a:r>
            <a:r>
              <a:rPr lang="en-GB" i="1" dirty="0" smtClean="0">
                <a:solidFill>
                  <a:srgbClr val="FF0000"/>
                </a:solidFill>
              </a:rPr>
              <a:t>“Tackling the Small Data Problem in Deep Learning with Multi-Sensor Approaches.” </a:t>
            </a:r>
            <a:r>
              <a:rPr lang="en-GB" dirty="0" smtClean="0">
                <a:solidFill>
                  <a:srgbClr val="FF0000"/>
                </a:solidFill>
              </a:rPr>
              <a:t>to </a:t>
            </a:r>
            <a:r>
              <a:rPr lang="en-GB" dirty="0" smtClean="0">
                <a:solidFill>
                  <a:srgbClr val="FF0000"/>
                </a:solidFill>
              </a:rPr>
              <a:t>be </a:t>
            </a:r>
            <a:r>
              <a:rPr lang="en-GB" dirty="0" smtClean="0">
                <a:solidFill>
                  <a:srgbClr val="FF0000"/>
                </a:solidFill>
              </a:rPr>
              <a:t>presented at track: </a:t>
            </a:r>
            <a:r>
              <a:rPr lang="en-GB" i="1" dirty="0" smtClean="0">
                <a:solidFill>
                  <a:srgbClr val="FF0000"/>
                </a:solidFill>
              </a:rPr>
              <a:t>Setting the automation agenda for Remote sensing: learning to see through a computer?</a:t>
            </a:r>
            <a:endParaRPr lang="en-GB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200" dirty="0" smtClean="0"/>
              <a:t>Email</a:t>
            </a:r>
            <a:r>
              <a:rPr lang="en-GB" sz="2200" dirty="0"/>
              <a:t>: </a:t>
            </a:r>
            <a:r>
              <a:rPr lang="en-GB" sz="2200" u="sng" dirty="0" smtClean="0">
                <a:hlinkClick r:id="rId3"/>
              </a:rPr>
              <a:t>i.kramer@soton.ac.uk</a:t>
            </a:r>
            <a:endParaRPr lang="en-GB" sz="2200" u="sng" dirty="0" smtClean="0"/>
          </a:p>
          <a:p>
            <a:pPr marL="0" indent="0">
              <a:buNone/>
            </a:pPr>
            <a:r>
              <a:rPr lang="en-GB" sz="2200" u="sng" dirty="0" smtClean="0"/>
              <a:t>Twitter: @</a:t>
            </a:r>
            <a:r>
              <a:rPr lang="en-GB" sz="2200" u="sng" dirty="0" err="1" smtClean="0"/>
              <a:t>ickkramer</a:t>
            </a:r>
            <a:r>
              <a:rPr lang="en-GB" sz="2200" u="sng" dirty="0" smtClean="0"/>
              <a:t> </a:t>
            </a:r>
            <a:endParaRPr lang="en-GB" sz="2200" dirty="0"/>
          </a:p>
          <a:p>
            <a:pPr marL="0" indent="0">
              <a:buNone/>
            </a:pPr>
            <a:r>
              <a:rPr lang="en-GB" sz="2200" u="sng" dirty="0">
                <a:hlinkClick r:id="rId4"/>
              </a:rPr>
              <a:t>iriskramer.com</a:t>
            </a:r>
            <a:r>
              <a:rPr lang="en-GB" sz="2200" dirty="0"/>
              <a:t> </a:t>
            </a:r>
          </a:p>
        </p:txBody>
      </p:sp>
      <p:pic>
        <p:nvPicPr>
          <p:cNvPr id="7170" name="Picture 2" descr="https://scontent-lhr3-1.xx.fbcdn.net/v/t34.0-12/29003548_10211713855661963_2140125926_n.jpg?oh=21aba415b18497c41095afc5b870877b&amp;oe=5AAC957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225" y="0"/>
            <a:ext cx="1628775" cy="166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49" y="1825625"/>
            <a:ext cx="5462001" cy="32847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57" y="0"/>
            <a:ext cx="371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qm9vsf_hv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43300" y="1790700"/>
            <a:ext cx="8382000" cy="4714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Inside the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5"/>
              </a:rPr>
              <a:t>youtu.be/Oqm9vsf_hvU?t=4m23s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deep in deep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Backpropagation </a:t>
            </a:r>
            <a:endParaRPr lang="en-GB" dirty="0"/>
          </a:p>
        </p:txBody>
      </p:sp>
      <p:pic>
        <p:nvPicPr>
          <p:cNvPr id="3074" name="Picture 2" descr="Image result for feature learning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3709988"/>
            <a:ext cx="6572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700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2 – Barrow detection in New Forest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Barrow / not barrow</a:t>
            </a:r>
          </a:p>
          <a:p>
            <a:endParaRPr lang="en-GB" dirty="0"/>
          </a:p>
        </p:txBody>
      </p:sp>
      <p:pic>
        <p:nvPicPr>
          <p:cNvPr id="4" name="Picture 3" descr="http://www.megalithic.co.uk/a558/a312/gallery/England/Hampshire/longdown_tumuli0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5" y="1825625"/>
            <a:ext cx="5580380" cy="22040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95094" y="4164647"/>
            <a:ext cx="5706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 Picture of a barrow captured by Champion (2006), at </a:t>
            </a:r>
            <a:r>
              <a:rPr lang="en-GB" sz="1400" dirty="0" err="1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Longdown</a:t>
            </a:r>
            <a:r>
              <a:rPr lang="en-GB" sz="14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(New Forest, grid ref SU36280830). This barrow is 8 metres in diameter and up to 0.5 metres high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1062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2 – Barrow detection in New Forest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Barrow / not barrow</a:t>
            </a:r>
          </a:p>
          <a:p>
            <a:endParaRPr lang="en-GB" dirty="0"/>
          </a:p>
        </p:txBody>
      </p:sp>
      <p:pic>
        <p:nvPicPr>
          <p:cNvPr id="4" name="Picture 3" descr="http://www.megalithic.co.uk/a558/a312/gallery/England/Hampshire/longdown_tumuli0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49" y="1758157"/>
            <a:ext cx="4741350" cy="177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91909" y="3537745"/>
            <a:ext cx="487763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 </a:t>
            </a:r>
            <a:r>
              <a:rPr lang="en-GB" sz="11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a barrow captured by Champion (2006), at </a:t>
            </a:r>
            <a:r>
              <a:rPr lang="en-GB" sz="1100" dirty="0" err="1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Longdown</a:t>
            </a:r>
            <a:r>
              <a:rPr lang="en-GB" sz="1100" dirty="0">
                <a:latin typeface="Lucida Sans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(New Forest, grid ref SU36280830). This barrow is 8 metres in diameter and up to 0.5 metres high</a:t>
            </a:r>
            <a:endParaRPr lang="en-GB" sz="1100" dirty="0"/>
          </a:p>
        </p:txBody>
      </p:sp>
      <p:pic>
        <p:nvPicPr>
          <p:cNvPr id="6" name="ACmydtFDTG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0693" y="3605213"/>
            <a:ext cx="4572000" cy="2571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3369" y="6176963"/>
            <a:ext cx="2156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https://youtu.be/ACmydtFDTGs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693369" y="3168413"/>
            <a:ext cx="4649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Hotdog</a:t>
            </a:r>
            <a:r>
              <a:rPr lang="en-GB" b="0" i="0" dirty="0" smtClean="0">
                <a:effectLst/>
              </a:rPr>
              <a:t> / Not Hotdog - </a:t>
            </a:r>
            <a:r>
              <a:rPr lang="en-GB" dirty="0"/>
              <a:t>Silicon </a:t>
            </a:r>
            <a:r>
              <a:rPr lang="en-GB" dirty="0" smtClean="0"/>
              <a:t>Valley (HBO)</a:t>
            </a:r>
            <a:endParaRPr lang="en-GB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62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Gdal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specific </a:t>
            </a:r>
            <a:r>
              <a:rPr lang="en-GB" dirty="0" smtClean="0"/>
              <a:t>topic? “application to satellite images and georeferencing issues”</a:t>
            </a:r>
          </a:p>
          <a:p>
            <a:endParaRPr lang="en-GB" dirty="0"/>
          </a:p>
          <a:p>
            <a:r>
              <a:rPr lang="en-GB" dirty="0" smtClean="0"/>
              <a:t>Used in the backend for ArcMap and Q-GIS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1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cropping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Forest case study</a:t>
            </a:r>
          </a:p>
          <a:p>
            <a:pPr lvl="1"/>
            <a:r>
              <a:rPr lang="en-GB" dirty="0" smtClean="0"/>
              <a:t>260-431 barrows</a:t>
            </a:r>
          </a:p>
          <a:p>
            <a:pPr lvl="1"/>
            <a:r>
              <a:rPr lang="en-GB" dirty="0" smtClean="0"/>
              <a:t>Cropped to 100 x 100 meter images</a:t>
            </a:r>
          </a:p>
          <a:p>
            <a:r>
              <a:rPr lang="en-GB" dirty="0" smtClean="0"/>
              <a:t>	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562243" y="3631962"/>
            <a:ext cx="5686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Sans" panose="020B0602030504020204" pitchFamily="34" charset="0"/>
                <a:ea typeface="Georgia" charset="0"/>
                <a:cs typeface="Georgia" charset="0"/>
              </a:rPr>
              <a:t>RGB (+NIR)     </a:t>
            </a:r>
            <a:r>
              <a:rPr lang="en-GB" dirty="0" smtClean="0">
                <a:latin typeface="Lucida Sans" panose="020B0602030504020204" pitchFamily="34" charset="0"/>
                <a:ea typeface="Georgia" charset="0"/>
                <a:cs typeface="Georgia" charset="0"/>
              </a:rPr>
              <a:t>	      DTM-1m               DTM0.5m</a:t>
            </a:r>
            <a:r>
              <a:rPr lang="en-GB" dirty="0">
                <a:latin typeface="Lucida Sans" panose="020B0602030504020204" pitchFamily="34" charset="0"/>
                <a:ea typeface="Georgia" charset="0"/>
                <a:cs typeface="Georgia" charset="0"/>
              </a:rPr>
              <a:t>	</a:t>
            </a:r>
            <a:endParaRPr lang="en-GB" dirty="0">
              <a:latin typeface="Lucida Sans" panose="020B0602030504020204" pitchFamily="34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5" t="59377" r="2947" b="14028"/>
          <a:stretch/>
        </p:blipFill>
        <p:spPr bwMode="auto">
          <a:xfrm>
            <a:off x="5279153" y="4142093"/>
            <a:ext cx="1895867" cy="18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" t="59024" r="81434" b="13633"/>
          <a:stretch/>
        </p:blipFill>
        <p:spPr bwMode="auto">
          <a:xfrm>
            <a:off x="9609318" y="4142093"/>
            <a:ext cx="1841104" cy="18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t="8181" r="81434" b="64552"/>
          <a:stretch/>
        </p:blipFill>
        <p:spPr bwMode="auto">
          <a:xfrm>
            <a:off x="7479576" y="4142093"/>
            <a:ext cx="1825186" cy="1812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54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75% training, 25% validation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TM IM &#10;27 &#10;idge &#10;Christchure &#10;barrOWS &#10;tra in &#10;Valid &#10;bMro• traw &#10;. 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b="3499"/>
          <a:stretch/>
        </p:blipFill>
        <p:spPr bwMode="auto">
          <a:xfrm>
            <a:off x="1709247" y="3105961"/>
            <a:ext cx="3926038" cy="3186691"/>
          </a:xfrm>
          <a:prstGeom prst="rect">
            <a:avLst/>
          </a:prstGeom>
          <a:noFill/>
          <a:extLst/>
        </p:spPr>
      </p:pic>
      <p:pic>
        <p:nvPicPr>
          <p:cNvPr id="6" name="Picture 5" descr="TM 05M &#10;NOS . &#10;*dge &#10;er &#10;Christchur@ &#10;non bar' c». u. lid &#10;bum* - I 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b="4187"/>
          <a:stretch/>
        </p:blipFill>
        <p:spPr bwMode="auto">
          <a:xfrm>
            <a:off x="6280489" y="3048116"/>
            <a:ext cx="3926038" cy="3186691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963159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6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Looking for relevant research when there aren’t  many archaeological examples?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Kaggle</a:t>
            </a:r>
            <a:r>
              <a:rPr lang="en-GB" dirty="0" smtClean="0"/>
              <a:t> competitions</a:t>
            </a:r>
          </a:p>
          <a:p>
            <a:pPr lvl="1"/>
            <a:r>
              <a:rPr lang="en-GB" dirty="0" smtClean="0">
                <a:hlinkClick r:id="rId3"/>
              </a:rPr>
              <a:t>https://www.kaggle.com/c/dstl-satellite-imagery-feature-detection</a:t>
            </a:r>
            <a:endParaRPr lang="en-GB" dirty="0" smtClean="0"/>
          </a:p>
          <a:p>
            <a:pPr lvl="2"/>
            <a:r>
              <a:rPr lang="en-GB" dirty="0" err="1" smtClean="0"/>
              <a:t>Dstl</a:t>
            </a:r>
            <a:r>
              <a:rPr lang="en-GB" dirty="0" smtClean="0"/>
              <a:t> Satellite Imagery Feature Detection</a:t>
            </a:r>
          </a:p>
          <a:p>
            <a:pPr lvl="2"/>
            <a:r>
              <a:rPr lang="en-GB" dirty="0" smtClean="0"/>
              <a:t>Can you train an eye in the sky?</a:t>
            </a:r>
          </a:p>
          <a:p>
            <a:pPr lvl="1"/>
            <a:r>
              <a:rPr lang="en-GB" dirty="0" smtClean="0">
                <a:hlinkClick r:id="rId4"/>
              </a:rPr>
              <a:t>https://www.kaggle.com/c/planet-understanding-the-amazon-from-space</a:t>
            </a:r>
            <a:endParaRPr lang="en-GB" dirty="0" smtClean="0"/>
          </a:p>
          <a:p>
            <a:pPr lvl="2"/>
            <a:r>
              <a:rPr lang="en-GB" dirty="0" smtClean="0"/>
              <a:t>Planet: Understanding the Amazon from Space</a:t>
            </a:r>
          </a:p>
          <a:p>
            <a:pPr lvl="2"/>
            <a:r>
              <a:rPr lang="en-GB" dirty="0" smtClean="0"/>
              <a:t>Use satellite data to track the human footprint in the Amazon rainforest</a:t>
            </a:r>
            <a:endParaRPr lang="en-GB" dirty="0"/>
          </a:p>
          <a:p>
            <a:pPr lvl="2"/>
            <a:endParaRPr lang="en-GB" dirty="0" smtClean="0"/>
          </a:p>
          <a:p>
            <a:r>
              <a:rPr lang="en-GB" dirty="0" smtClean="0"/>
              <a:t>Fast moving field</a:t>
            </a:r>
          </a:p>
          <a:p>
            <a:pPr lvl="1"/>
            <a:r>
              <a:rPr lang="en-GB" dirty="0" smtClean="0"/>
              <a:t>Need for arxiv.org</a:t>
            </a:r>
            <a:r>
              <a:rPr lang="en-GB" dirty="0"/>
              <a:t> </a:t>
            </a:r>
            <a:r>
              <a:rPr lang="en-GB" dirty="0" smtClean="0"/>
              <a:t>- Open access e-prints </a:t>
            </a:r>
          </a:p>
          <a:p>
            <a:pPr lvl="1"/>
            <a:r>
              <a:rPr lang="en-GB" dirty="0" smtClean="0">
                <a:hlinkClick r:id="rId5"/>
              </a:rPr>
              <a:t>http://www.arxiv-sanity.com/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80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is Jon?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Deep learning expert at the University of Southampton</a:t>
            </a:r>
          </a:p>
          <a:p>
            <a:r>
              <a:rPr lang="en-GB" dirty="0" smtClean="0"/>
              <a:t>7 PhD students doing deep learning + 3</a:t>
            </a:r>
            <a:r>
              <a:rPr lang="en-GB" baseline="30000" dirty="0" smtClean="0"/>
              <a:t>rd</a:t>
            </a:r>
            <a:r>
              <a:rPr lang="en-GB" dirty="0" smtClean="0"/>
              <a:t> year projects and MSc</a:t>
            </a:r>
            <a:endParaRPr lang="en-GB" dirty="0">
              <a:hlinkClick r:id="rId2"/>
            </a:endParaRPr>
          </a:p>
          <a:p>
            <a:r>
              <a:rPr lang="en-GB" dirty="0" smtClean="0">
                <a:hlinkClick r:id="rId2"/>
              </a:rPr>
              <a:t>http://users.ecs.soton.ac.uk/jsh2/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He created the first tutorial for today</a:t>
            </a:r>
            <a:endParaRPr lang="en-GB" dirty="0"/>
          </a:p>
          <a:p>
            <a:r>
              <a:rPr lang="en-GB" dirty="0" smtClean="0"/>
              <a:t>He arranged DLI Teaching Kit AWS Access ($125 per student credit )</a:t>
            </a:r>
            <a:endParaRPr lang="en-GB" dirty="0"/>
          </a:p>
        </p:txBody>
      </p:sp>
      <p:pic>
        <p:nvPicPr>
          <p:cNvPr id="6146" name="Picture 2" descr="http://users.ecs.soton.ac.uk/jsh2/img/personal/personal-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Did we learn something?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43314" cy="2136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6" y="3981650"/>
            <a:ext cx="4686300" cy="200738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802808" y="1651993"/>
            <a:ext cx="5965329" cy="4644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Learning outcome?</a:t>
            </a:r>
          </a:p>
          <a:p>
            <a:r>
              <a:rPr lang="en-GB" dirty="0" smtClean="0"/>
              <a:t>“Basic understanding of the concept”</a:t>
            </a:r>
          </a:p>
          <a:p>
            <a:r>
              <a:rPr lang="en-GB" dirty="0" smtClean="0"/>
              <a:t>“An overview of the possibilities, potential, applications and understanding routes to learn/deploy more”</a:t>
            </a:r>
          </a:p>
          <a:p>
            <a:r>
              <a:rPr lang="en-GB" dirty="0" smtClean="0"/>
              <a:t>“Ideas for enhancing the accuracy of my current Neural Network”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“An idea of how to implement Deep Learning in </a:t>
            </a:r>
            <a:r>
              <a:rPr lang="en-GB" b="1" dirty="0" smtClean="0">
                <a:solidFill>
                  <a:srgbClr val="FF0000"/>
                </a:solidFill>
              </a:rPr>
              <a:t>archaeological software and site data analysis</a:t>
            </a:r>
            <a:r>
              <a:rPr lang="en-GB" dirty="0" smtClean="0">
                <a:solidFill>
                  <a:srgbClr val="FF0000"/>
                </a:solidFill>
              </a:rPr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Specific topic in Deep Learning?</a:t>
            </a:r>
          </a:p>
          <a:p>
            <a:r>
              <a:rPr lang="en-GB" dirty="0" smtClean="0"/>
              <a:t>“Unbalanced and/or low number of training examples from each 'foreground' class, versus huge number of 'background' examples.”</a:t>
            </a:r>
          </a:p>
          <a:p>
            <a:r>
              <a:rPr lang="en-GB" dirty="0" smtClean="0"/>
              <a:t>“Working with small datasets.”</a:t>
            </a:r>
          </a:p>
          <a:p>
            <a:r>
              <a:rPr lang="en-GB" dirty="0" smtClean="0"/>
              <a:t>“application to satellite images and georeferencing issues”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“Deep learning for archaeological </a:t>
            </a:r>
            <a:r>
              <a:rPr lang="en-GB" b="1" dirty="0" smtClean="0">
                <a:solidFill>
                  <a:srgbClr val="FF0000"/>
                </a:solidFill>
              </a:rPr>
              <a:t>predictive modelling</a:t>
            </a:r>
            <a:r>
              <a:rPr lang="en-GB" dirty="0" smtClean="0">
                <a:solidFill>
                  <a:srgbClr val="FF0000"/>
                </a:solidFill>
              </a:rPr>
              <a:t>”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our army of machine learners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Have a forum?</a:t>
            </a:r>
          </a:p>
          <a:p>
            <a:r>
              <a:rPr lang="en-GB" dirty="0" smtClean="0"/>
              <a:t>Have a slack channel?</a:t>
            </a:r>
          </a:p>
          <a:p>
            <a:r>
              <a:rPr lang="en-GB" dirty="0" smtClean="0"/>
              <a:t>Facebook group</a:t>
            </a:r>
          </a:p>
          <a:p>
            <a:r>
              <a:rPr lang="en-GB" dirty="0" smtClean="0"/>
              <a:t>I’m working on a blog </a:t>
            </a:r>
          </a:p>
          <a:p>
            <a:pPr lvl="1"/>
            <a:r>
              <a:rPr lang="en-GB" dirty="0" smtClean="0"/>
              <a:t>Sharing code</a:t>
            </a:r>
          </a:p>
          <a:p>
            <a:pPr lvl="1"/>
            <a:r>
              <a:rPr lang="en-GB" dirty="0" smtClean="0"/>
              <a:t>Linking to your researches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02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this workshop?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Sharing experiences</a:t>
            </a:r>
          </a:p>
          <a:p>
            <a:pPr lvl="1"/>
            <a:r>
              <a:rPr lang="en-GB" dirty="0" smtClean="0"/>
              <a:t>Getting those who are interested in the same room</a:t>
            </a:r>
          </a:p>
          <a:p>
            <a:pPr lvl="1"/>
            <a:r>
              <a:rPr lang="en-GB" dirty="0" smtClean="0"/>
              <a:t>Help beginners to get started</a:t>
            </a:r>
          </a:p>
          <a:p>
            <a:pPr lvl="1"/>
            <a:r>
              <a:rPr lang="en-GB" dirty="0" smtClean="0"/>
              <a:t>Feedback on my approach</a:t>
            </a:r>
          </a:p>
          <a:p>
            <a:pPr lvl="1"/>
            <a:endParaRPr lang="en-GB" dirty="0"/>
          </a:p>
          <a:p>
            <a:r>
              <a:rPr lang="en-GB" dirty="0" smtClean="0"/>
              <a:t>Sharing code</a:t>
            </a:r>
          </a:p>
          <a:p>
            <a:pPr lvl="1"/>
            <a:r>
              <a:rPr lang="en-GB" dirty="0" smtClean="0"/>
              <a:t>My PhD research up to 9 months</a:t>
            </a:r>
          </a:p>
          <a:p>
            <a:pPr lvl="1"/>
            <a:r>
              <a:rPr lang="en-GB" dirty="0" smtClean="0"/>
              <a:t>No need to reinventing the wheel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60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sits next to you?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808" y="1651993"/>
            <a:ext cx="5965329" cy="46440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Learning </a:t>
            </a:r>
            <a:r>
              <a:rPr lang="en-GB" b="1" dirty="0"/>
              <a:t>outcome</a:t>
            </a:r>
            <a:r>
              <a:rPr lang="en-GB" b="1" dirty="0" smtClean="0"/>
              <a:t>?</a:t>
            </a:r>
          </a:p>
          <a:p>
            <a:r>
              <a:rPr lang="en-GB" dirty="0" smtClean="0"/>
              <a:t>“Basic </a:t>
            </a:r>
            <a:r>
              <a:rPr lang="en-GB" dirty="0"/>
              <a:t>understanding of the </a:t>
            </a:r>
            <a:r>
              <a:rPr lang="en-GB" dirty="0" smtClean="0"/>
              <a:t>concept”</a:t>
            </a:r>
          </a:p>
          <a:p>
            <a:r>
              <a:rPr lang="en-GB" dirty="0" smtClean="0"/>
              <a:t>“An </a:t>
            </a:r>
            <a:r>
              <a:rPr lang="en-GB" dirty="0"/>
              <a:t>overview of the possibilities, potential, applications and understanding routes to learn/deploy </a:t>
            </a:r>
            <a:r>
              <a:rPr lang="en-GB" dirty="0" smtClean="0"/>
              <a:t>more”</a:t>
            </a:r>
          </a:p>
          <a:p>
            <a:r>
              <a:rPr lang="en-GB" dirty="0" smtClean="0"/>
              <a:t>“Ideas for enhancing the accuracy of my current Neural Network”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“An </a:t>
            </a:r>
            <a:r>
              <a:rPr lang="en-GB" dirty="0">
                <a:solidFill>
                  <a:srgbClr val="FF0000"/>
                </a:solidFill>
              </a:rPr>
              <a:t>idea of how to implement Deep Learning in </a:t>
            </a:r>
            <a:r>
              <a:rPr lang="en-GB" b="1" dirty="0">
                <a:solidFill>
                  <a:srgbClr val="FF0000"/>
                </a:solidFill>
              </a:rPr>
              <a:t>archaeological software and site data </a:t>
            </a:r>
            <a:r>
              <a:rPr lang="en-GB" b="1" dirty="0" smtClean="0">
                <a:solidFill>
                  <a:srgbClr val="FF0000"/>
                </a:solidFill>
              </a:rPr>
              <a:t>analysis</a:t>
            </a:r>
            <a:r>
              <a:rPr lang="en-GB" dirty="0" smtClean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Specific </a:t>
            </a:r>
            <a:r>
              <a:rPr lang="en-GB" b="1" dirty="0"/>
              <a:t>topic in Deep </a:t>
            </a:r>
            <a:r>
              <a:rPr lang="en-GB" b="1" dirty="0" smtClean="0"/>
              <a:t>Learning?</a:t>
            </a:r>
          </a:p>
          <a:p>
            <a:r>
              <a:rPr lang="en-GB" dirty="0" smtClean="0"/>
              <a:t>“Unbalanced and/or low number of training examples from each 'foreground' class, versus huge number of 'background' examples.”</a:t>
            </a:r>
          </a:p>
          <a:p>
            <a:r>
              <a:rPr lang="en-GB" dirty="0" smtClean="0"/>
              <a:t>“Working with small datasets.”</a:t>
            </a:r>
          </a:p>
          <a:p>
            <a:r>
              <a:rPr lang="en-GB" dirty="0" smtClean="0"/>
              <a:t>“application to satellite images and georeferencing issues”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“Deep learning for archaeological </a:t>
            </a:r>
            <a:r>
              <a:rPr lang="en-GB" b="1" dirty="0" smtClean="0">
                <a:solidFill>
                  <a:srgbClr val="FF0000"/>
                </a:solidFill>
              </a:rPr>
              <a:t>predictive modelling</a:t>
            </a:r>
            <a:r>
              <a:rPr lang="en-GB" dirty="0" smtClean="0">
                <a:solidFill>
                  <a:srgbClr val="FF0000"/>
                </a:solidFill>
              </a:rPr>
              <a:t>”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43314" cy="2136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6" y="3981650"/>
            <a:ext cx="4686300" cy="20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message to half of the audience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46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Don’t worry, we have </a:t>
            </a:r>
            <a:r>
              <a:rPr lang="en-GB" b="1" dirty="0" smtClean="0"/>
              <a:t>4 hours </a:t>
            </a:r>
            <a:r>
              <a:rPr lang="en-GB" dirty="0" smtClean="0"/>
              <a:t>and all resources are linked here: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2450067"/>
            <a:ext cx="6637460" cy="40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Schedule for the workshop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b="1" dirty="0" smtClean="0"/>
              <a:t>PART 1 </a:t>
            </a:r>
            <a:r>
              <a:rPr lang="en-GB" dirty="0" smtClean="0"/>
              <a:t>– Introduction to everything</a:t>
            </a:r>
          </a:p>
          <a:p>
            <a:pPr lvl="1"/>
            <a:r>
              <a:rPr lang="en-GB" dirty="0" smtClean="0"/>
              <a:t>08:15 – 10:00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b="1" dirty="0" smtClean="0"/>
              <a:t>Coffe</a:t>
            </a:r>
            <a:r>
              <a:rPr lang="en-GB" b="1" dirty="0" smtClean="0"/>
              <a:t>e break </a:t>
            </a:r>
            <a:r>
              <a:rPr lang="en-GB" dirty="0" smtClean="0"/>
              <a:t>10:00-10:30 </a:t>
            </a:r>
          </a:p>
          <a:p>
            <a:endParaRPr lang="en-GB" b="1" dirty="0" smtClean="0"/>
          </a:p>
          <a:p>
            <a:r>
              <a:rPr lang="en-GB" b="1" dirty="0" smtClean="0"/>
              <a:t>PART 2 </a:t>
            </a:r>
            <a:r>
              <a:rPr lang="en-GB" dirty="0" smtClean="0"/>
              <a:t>– Getting more advanced </a:t>
            </a:r>
          </a:p>
          <a:p>
            <a:pPr lvl="1"/>
            <a:r>
              <a:rPr lang="en-GB" dirty="0" smtClean="0"/>
              <a:t>10:30 – 12:15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7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1 – Introduction to everything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Intro</a:t>
            </a:r>
          </a:p>
          <a:p>
            <a:r>
              <a:rPr lang="en-GB" dirty="0" smtClean="0"/>
              <a:t>Remote Sensing</a:t>
            </a:r>
          </a:p>
          <a:p>
            <a:r>
              <a:rPr lang="en-GB" dirty="0" smtClean="0"/>
              <a:t>Automation (limited to 2015-2018) </a:t>
            </a:r>
          </a:p>
          <a:p>
            <a:r>
              <a:rPr lang="en-GB" dirty="0" smtClean="0"/>
              <a:t>Machine learning</a:t>
            </a:r>
          </a:p>
          <a:p>
            <a:r>
              <a:rPr lang="en-GB" dirty="0" smtClean="0"/>
              <a:t>Deep learning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Tutorial</a:t>
            </a:r>
            <a:r>
              <a:rPr lang="en-GB" dirty="0" smtClean="0"/>
              <a:t> classifying images of MNIST dataset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4098" name="Picture 2" descr="Image result for m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052638"/>
            <a:ext cx="4562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2  - Getting more advanced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Tutorial </a:t>
            </a:r>
            <a:r>
              <a:rPr lang="en-GB" dirty="0" smtClean="0"/>
              <a:t>classifying barrow/not barrow</a:t>
            </a:r>
            <a:endParaRPr lang="en-GB" b="1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Data prep: </a:t>
            </a:r>
            <a:r>
              <a:rPr lang="en-GB" i="1" dirty="0" smtClean="0"/>
              <a:t>Cropping images around objects on massive RS-images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Run a basic deep </a:t>
            </a:r>
            <a:r>
              <a:rPr lang="en-GB" dirty="0" smtClean="0"/>
              <a:t>learning approach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Improve it: </a:t>
            </a:r>
            <a:r>
              <a:rPr lang="en-GB" i="1" dirty="0" smtClean="0"/>
              <a:t>Beat the </a:t>
            </a:r>
            <a:r>
              <a:rPr lang="en-GB" i="1" dirty="0" smtClean="0"/>
              <a:t>small data </a:t>
            </a:r>
            <a:r>
              <a:rPr lang="en-GB" i="1" dirty="0" smtClean="0"/>
              <a:t>challenge</a:t>
            </a:r>
            <a:endParaRPr lang="en-GB" i="1" dirty="0" smtClean="0"/>
          </a:p>
          <a:p>
            <a:pPr lvl="1"/>
            <a:r>
              <a:rPr lang="en-GB" dirty="0" smtClean="0"/>
              <a:t>Data augmentation</a:t>
            </a:r>
          </a:p>
          <a:p>
            <a:pPr lvl="1"/>
            <a:r>
              <a:rPr lang="en-GB" dirty="0" smtClean="0"/>
              <a:t>Transfer learning</a:t>
            </a:r>
          </a:p>
          <a:p>
            <a:pPr lvl="1"/>
            <a:r>
              <a:rPr lang="en-GB" dirty="0" smtClean="0"/>
              <a:t>Using m</a:t>
            </a:r>
            <a:r>
              <a:rPr lang="en-GB" dirty="0" smtClean="0"/>
              <a:t>ulti-modal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 smtClean="0"/>
              <a:t>Discussion </a:t>
            </a:r>
            <a:r>
              <a:rPr lang="en-GB" dirty="0" smtClean="0"/>
              <a:t>on d</a:t>
            </a:r>
            <a:r>
              <a:rPr lang="en-GB" dirty="0" smtClean="0"/>
              <a:t>eep learning for archaeology</a:t>
            </a:r>
          </a:p>
          <a:p>
            <a:r>
              <a:rPr lang="en-GB" dirty="0" smtClean="0"/>
              <a:t>Types of networks </a:t>
            </a:r>
          </a:p>
          <a:p>
            <a:r>
              <a:rPr lang="en-GB" dirty="0" smtClean="0"/>
              <a:t>Object detection/classification/segmentation</a:t>
            </a:r>
          </a:p>
          <a:p>
            <a:r>
              <a:rPr lang="en-GB" dirty="0" smtClean="0"/>
              <a:t>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64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2394</Words>
  <Application>Microsoft Office PowerPoint</Application>
  <PresentationFormat>Widescreen</PresentationFormat>
  <Paragraphs>292</Paragraphs>
  <Slides>31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Lucida Sans</vt:lpstr>
      <vt:lpstr>Times New Roman</vt:lpstr>
      <vt:lpstr>Office Theme</vt:lpstr>
      <vt:lpstr>W13  The basics of deep learning for archaeological site detection on remote sensor data.</vt:lpstr>
      <vt:lpstr>Who am I?</vt:lpstr>
      <vt:lpstr>Who is Jon?</vt:lpstr>
      <vt:lpstr>Why this workshop?</vt:lpstr>
      <vt:lpstr>Who sits next to you? </vt:lpstr>
      <vt:lpstr>A message to half of the audience</vt:lpstr>
      <vt:lpstr>Schedule for the workshop</vt:lpstr>
      <vt:lpstr>PART 1 – Introduction to everything</vt:lpstr>
      <vt:lpstr>PART 2  - Getting more advanced </vt:lpstr>
      <vt:lpstr>Remote Sensing</vt:lpstr>
      <vt:lpstr>Automation anno 2015</vt:lpstr>
      <vt:lpstr>Critique on methods</vt:lpstr>
      <vt:lpstr>Approaches to automation</vt:lpstr>
      <vt:lpstr>Approaches reflected on 2015 automation</vt:lpstr>
      <vt:lpstr>After 2015: Deep learning</vt:lpstr>
      <vt:lpstr>2018</vt:lpstr>
      <vt:lpstr>Machine learning</vt:lpstr>
      <vt:lpstr>Machine learning</vt:lpstr>
      <vt:lpstr>Deep learning</vt:lpstr>
      <vt:lpstr>Deep learning</vt:lpstr>
      <vt:lpstr>Inside the Network</vt:lpstr>
      <vt:lpstr>The deep in deep learning</vt:lpstr>
      <vt:lpstr>Part 2 – Barrow detection in New Forest</vt:lpstr>
      <vt:lpstr>PART 2 – Barrow detection in New Forest</vt:lpstr>
      <vt:lpstr>Gdal</vt:lpstr>
      <vt:lpstr>cropping</vt:lpstr>
      <vt:lpstr>75% training, 25% validation data</vt:lpstr>
      <vt:lpstr>Segmentation</vt:lpstr>
      <vt:lpstr>Looking for relevant research when there aren’t  many archaeological examples?</vt:lpstr>
      <vt:lpstr>Did we learn something?</vt:lpstr>
      <vt:lpstr>Building our army of machine learners  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W13  The basics of deep learning for archaeological site detection on remote sensor data.</dc:title>
  <dc:creator>Kramer I.C.</dc:creator>
  <cp:lastModifiedBy>Kramer I.C.</cp:lastModifiedBy>
  <cp:revision>51</cp:revision>
  <dcterms:created xsi:type="dcterms:W3CDTF">2018-03-13T12:20:03Z</dcterms:created>
  <dcterms:modified xsi:type="dcterms:W3CDTF">2018-03-16T17:19:11Z</dcterms:modified>
</cp:coreProperties>
</file>